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0" r:id="rId4"/>
    <p:sldId id="278" r:id="rId5"/>
    <p:sldId id="279" r:id="rId6"/>
    <p:sldId id="281" r:id="rId7"/>
    <p:sldId id="282" r:id="rId8"/>
    <p:sldId id="283" r:id="rId9"/>
    <p:sldId id="287" r:id="rId10"/>
    <p:sldId id="288" r:id="rId11"/>
    <p:sldId id="289" r:id="rId12"/>
    <p:sldId id="290" r:id="rId13"/>
    <p:sldId id="291" r:id="rId14"/>
    <p:sldId id="284" r:id="rId15"/>
    <p:sldId id="286" r:id="rId16"/>
    <p:sldId id="285" r:id="rId17"/>
    <p:sldId id="27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8E017E-1ED5-4FCB-8A40-98459823EF5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47901F7-935F-4089-A1CC-F76F18182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5343123-02F0-420D-A392-DCC45D7F5370}"/>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E613478A-A7AA-41DD-A63E-77B16053055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BB8A1C8-40AD-4E2A-88A4-EB4285943422}"/>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427209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33E9E0-8C8B-43C0-B2E4-EC182973EB9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9D9DF92-D52A-45B2-A14F-3BAA8A41047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1116F9A-9819-4783-BD77-4623F040D8C3}"/>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B6810704-0CD7-4FBA-BA1F-9C3972B3953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6288C1D-4144-4B17-89AF-0A734006BA5B}"/>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126091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9A7E46C-50C8-4580-8F29-0A2A1990872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709F47C-B357-4365-B62E-780F33E990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0FC80B2-F257-44FB-BA8E-8B3EBEE2582D}"/>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89AD2276-FE3B-49BA-801B-A1C7C145BED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2F250DC-E150-40D0-834A-82163628322D}"/>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307016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4E9DC-EDDE-4340-AABD-30533794B4F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F3C549-99F0-4CCE-A017-837704CFA32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6006C0-8C04-4085-9871-92AF495B06F4}"/>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7FB2F653-078A-4D33-B198-FCA3AB2C11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8D919A-AADF-4E98-B0BB-58D3223E1907}"/>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260170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69D4BA-0321-43F7-A57F-FA67B8B9902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7C0E16B-63D0-45FD-9A2B-3A00D3A26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5861263-4275-4A8A-B967-673D90E59DBF}"/>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6DCB9158-0E72-400D-AD6D-1D6666CCD05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0D13431-3B0E-4E89-A786-9B8F2A72491D}"/>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7407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E20A12-33A1-4B5A-8B8D-EC2866EB5A9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BFF7EDD-A1B1-4B0F-A76B-9F8E04EFF98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F2F9559-4F9B-4EEA-895C-896B2841BF3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A86E018-0926-43D0-9ECF-C18E7912AD53}"/>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6" name="Нижний колонтитул 5">
            <a:extLst>
              <a:ext uri="{FF2B5EF4-FFF2-40B4-BE49-F238E27FC236}">
                <a16:creationId xmlns:a16="http://schemas.microsoft.com/office/drawing/2014/main" id="{F9C7EF1A-A827-47BC-B9FC-6E6DBFF3C34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035A69D-EB68-49CD-A2AB-4F300DBB1AAE}"/>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285620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8E8D18-14BA-4936-B095-4753543864F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2B50192-1E84-419F-A09D-9B46573ED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207E517-1867-4D57-B9BF-E69EB0DD1B8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1B29144-40F5-482C-BA24-E64FE98EC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0884DAA-53F5-4958-88E2-173921278AE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B512AFB-7219-40F1-8177-BF0E9FC1614B}"/>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8" name="Нижний колонтитул 7">
            <a:extLst>
              <a:ext uri="{FF2B5EF4-FFF2-40B4-BE49-F238E27FC236}">
                <a16:creationId xmlns:a16="http://schemas.microsoft.com/office/drawing/2014/main" id="{E237949A-180F-4BD3-B4B8-98E7BD619CC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2CE17A6-CAD9-4EB7-AA7A-DCCCECC6B1C6}"/>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261256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363689-C0F5-433D-A655-0634196F8A0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7CAFDEB-D7EB-4C39-9D9A-3FE747ED7C42}"/>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4" name="Нижний колонтитул 3">
            <a:extLst>
              <a:ext uri="{FF2B5EF4-FFF2-40B4-BE49-F238E27FC236}">
                <a16:creationId xmlns:a16="http://schemas.microsoft.com/office/drawing/2014/main" id="{BE0F8883-FED0-46CF-A84B-3691E4B51AA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7F85816-693F-468C-B1B5-42D86D8BBB11}"/>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416725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289FD5C-573D-4DF0-9D08-33CB643D1AFA}"/>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3" name="Нижний колонтитул 2">
            <a:extLst>
              <a:ext uri="{FF2B5EF4-FFF2-40B4-BE49-F238E27FC236}">
                <a16:creationId xmlns:a16="http://schemas.microsoft.com/office/drawing/2014/main" id="{8C9F5E87-E905-4784-A8A6-2704999D54B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D116691-5789-466C-9269-EFEA27D1418C}"/>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391051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D35DBB-8C01-47CB-B813-5AD05B64D63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8B08300-2572-4850-893F-DDED02A37D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F77F8EB-60D5-48DB-9E89-43F1FDCF3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AA3DC33-7210-426F-85BC-0D9C68504AC6}"/>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6" name="Нижний колонтитул 5">
            <a:extLst>
              <a:ext uri="{FF2B5EF4-FFF2-40B4-BE49-F238E27FC236}">
                <a16:creationId xmlns:a16="http://schemas.microsoft.com/office/drawing/2014/main" id="{D6939E4E-A77C-4B33-982D-9742B22F894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00C1418-BFFB-496D-B0FA-005330C85892}"/>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51685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FF6464-20D0-4DE0-B336-8B97DBD56F3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B698D2F-106D-4B63-B649-2FBCCFD08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A513735-D478-4000-8DAF-B75AE49CD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5F4BF51-AC5F-42EE-9F05-7D282F3F31CD}"/>
              </a:ext>
            </a:extLst>
          </p:cNvPr>
          <p:cNvSpPr>
            <a:spLocks noGrp="1"/>
          </p:cNvSpPr>
          <p:nvPr>
            <p:ph type="dt" sz="half" idx="10"/>
          </p:nvPr>
        </p:nvSpPr>
        <p:spPr/>
        <p:txBody>
          <a:bodyPr/>
          <a:lstStyle/>
          <a:p>
            <a:fld id="{775AB692-721E-4C1C-BEC2-04239A6DD4E8}" type="datetimeFigureOut">
              <a:rPr lang="ru-RU" smtClean="0"/>
              <a:t>12.10.2021</a:t>
            </a:fld>
            <a:endParaRPr lang="ru-RU"/>
          </a:p>
        </p:txBody>
      </p:sp>
      <p:sp>
        <p:nvSpPr>
          <p:cNvPr id="6" name="Нижний колонтитул 5">
            <a:extLst>
              <a:ext uri="{FF2B5EF4-FFF2-40B4-BE49-F238E27FC236}">
                <a16:creationId xmlns:a16="http://schemas.microsoft.com/office/drawing/2014/main" id="{C8611B84-2AD4-45FB-9481-EA76F37533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13D5204-0A4C-430D-B161-8E3A53C2E245}"/>
              </a:ext>
            </a:extLst>
          </p:cNvPr>
          <p:cNvSpPr>
            <a:spLocks noGrp="1"/>
          </p:cNvSpPr>
          <p:nvPr>
            <p:ph type="sldNum" sz="quarter" idx="12"/>
          </p:nvPr>
        </p:nvSpPr>
        <p:spPr/>
        <p:txBody>
          <a:bodyPr/>
          <a:lstStyle/>
          <a:p>
            <a:fld id="{F76A849A-E68A-488E-8101-9383BA660907}" type="slidenum">
              <a:rPr lang="ru-RU" smtClean="0"/>
              <a:t>‹#›</a:t>
            </a:fld>
            <a:endParaRPr lang="ru-RU"/>
          </a:p>
        </p:txBody>
      </p:sp>
    </p:spTree>
    <p:extLst>
      <p:ext uri="{BB962C8B-B14F-4D97-AF65-F5344CB8AC3E}">
        <p14:creationId xmlns:p14="http://schemas.microsoft.com/office/powerpoint/2010/main" val="360805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3AFAFA-39D4-4E9B-8EED-D507CF9080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3F67199-902E-4343-BCD5-A65A9E7C7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94D58FC-3741-45BD-8636-8D4E5F6B7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AB692-721E-4C1C-BEC2-04239A6DD4E8}" type="datetimeFigureOut">
              <a:rPr lang="ru-RU" smtClean="0"/>
              <a:t>12.10.2021</a:t>
            </a:fld>
            <a:endParaRPr lang="ru-RU"/>
          </a:p>
        </p:txBody>
      </p:sp>
      <p:sp>
        <p:nvSpPr>
          <p:cNvPr id="5" name="Нижний колонтитул 4">
            <a:extLst>
              <a:ext uri="{FF2B5EF4-FFF2-40B4-BE49-F238E27FC236}">
                <a16:creationId xmlns:a16="http://schemas.microsoft.com/office/drawing/2014/main" id="{37D0E4D8-ABF7-4560-89A8-99609AF91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7399E2F-85B5-4600-BA33-99E67EC2D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A849A-E68A-488E-8101-9383BA660907}" type="slidenum">
              <a:rPr lang="ru-RU" smtClean="0"/>
              <a:t>‹#›</a:t>
            </a:fld>
            <a:endParaRPr lang="ru-RU"/>
          </a:p>
        </p:txBody>
      </p:sp>
    </p:spTree>
    <p:extLst>
      <p:ext uri="{BB962C8B-B14F-4D97-AF65-F5344CB8AC3E}">
        <p14:creationId xmlns:p14="http://schemas.microsoft.com/office/powerpoint/2010/main" val="3583008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A8%D0%B2%D0%B5%D0%B9%D1%86%D0%B0%D1%80%D1%81%D0%BA%D0%B8%D0%B9_%D1%84%D1%80%D0%B0%D0%BD%D0%BA" TargetMode="External"/><Relationship Id="rId3" Type="http://schemas.openxmlformats.org/officeDocument/2006/relationships/hyperlink" Target="https://ru.wikipedia.org/wiki/%D0%95%D0%B2%D1%80%D0%BE" TargetMode="External"/><Relationship Id="rId7" Type="http://schemas.openxmlformats.org/officeDocument/2006/relationships/hyperlink" Target="https://ru.wikipedia.org/wiki/%D0%A4%D1%80%D0%B0%D0%BD%D1%86%D1%83%D0%B7%D1%81%D0%BA%D0%B8%D0%B9_%D1%84%D1%80%D0%B0%D0%BD%D0%BA" TargetMode="External"/><Relationship Id="rId2" Type="http://schemas.openxmlformats.org/officeDocument/2006/relationships/hyperlink" Target="https://ru.wikipedia.org/wiki/%D0%94%D0%BE%D0%BB%D0%BB%D0%B0%D1%80_%D0%A1%D0%A8%D0%90" TargetMode="External"/><Relationship Id="rId1" Type="http://schemas.openxmlformats.org/officeDocument/2006/relationships/slideLayout" Target="../slideLayouts/slideLayout7.xml"/><Relationship Id="rId6" Type="http://schemas.openxmlformats.org/officeDocument/2006/relationships/hyperlink" Target="https://ru.wikipedia.org/wiki/%D0%AF%D0%BF%D0%BE%D0%BD%D1%81%D0%BA%D0%B0%D1%8F_%D0%B8%D0%B5%D0%BD%D0%B0" TargetMode="External"/><Relationship Id="rId5" Type="http://schemas.openxmlformats.org/officeDocument/2006/relationships/hyperlink" Target="https://ru.wikipedia.org/wiki/%D0%A4%D1%83%D0%BD%D1%82_%D1%81%D1%82%D0%B5%D1%80%D0%BB%D0%B8%D0%BD%D0%B3%D0%BE%D0%B2" TargetMode="External"/><Relationship Id="rId4" Type="http://schemas.openxmlformats.org/officeDocument/2006/relationships/hyperlink" Target="https://ru.wikipedia.org/wiki/%D0%9D%D0%B5%D0%BC%D0%B5%D1%86%D0%BA%D0%B0%D1%8F_%D0%BC%D0%B0%D1%80%D0%BA%D0%B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ru.wikipedia.org/wiki/%D0%A8%D0%B2%D0%B5%D0%B9%D1%86%D0%B0%D1%80%D0%B8%D1%8F" TargetMode="External"/><Relationship Id="rId13" Type="http://schemas.openxmlformats.org/officeDocument/2006/relationships/hyperlink" Target="https://ru.wikipedia.org/wiki/%D0%97%D0%BE%D0%BB%D0%BE%D1%82%D0%BE%D0%B2%D0%B0%D0%BB%D1%8E%D1%82%D0%BD%D1%8B%D0%B5_%D1%80%D0%B5%D0%B7%D0%B5%D1%80%D0%B2%D1%8B#cite_note-8" TargetMode="External"/><Relationship Id="rId18" Type="http://schemas.openxmlformats.org/officeDocument/2006/relationships/hyperlink" Target="https://ru.wikipedia.org/wiki/%D0%93%D0%BE%D0%BD%D0%BA%D0%BE%D0%BD%D0%B3" TargetMode="External"/><Relationship Id="rId26" Type="http://schemas.openxmlformats.org/officeDocument/2006/relationships/hyperlink" Target="https://ru.wikipedia.org/wiki/%D0%97%D0%BE%D0%BB%D0%BE%D1%82%D0%BE%D0%B2%D0%B0%D0%BB%D1%8E%D1%82%D0%BD%D1%8B%D0%B5_%D1%80%D0%B5%D0%B7%D0%B5%D1%80%D0%B2%D1%8B#cite_note-14" TargetMode="External"/><Relationship Id="rId3" Type="http://schemas.openxmlformats.org/officeDocument/2006/relationships/hyperlink" Target="https://ru.wikipedia.org/wiki/%D0%97%D0%BE%D0%BB%D0%BE%D1%82%D0%BE%D0%B2%D0%B0%D0%BB%D1%8E%D1%82%D0%BD%D1%8B%D0%B5_%D1%80%D0%B5%D0%B7%D0%B5%D1%80%D0%B2%D1%8B#cite_note-3" TargetMode="External"/><Relationship Id="rId21" Type="http://schemas.openxmlformats.org/officeDocument/2006/relationships/hyperlink" Target="https://ru.wikipedia.org/wiki/%D0%97%D0%BE%D0%BB%D0%BE%D1%82%D0%BE%D0%B2%D0%B0%D0%BB%D1%8E%D1%82%D0%BD%D1%8B%D0%B5_%D1%80%D0%B5%D0%B7%D0%B5%D1%80%D0%B2%D1%8B#cite_note-12" TargetMode="External"/><Relationship Id="rId7" Type="http://schemas.openxmlformats.org/officeDocument/2006/relationships/hyperlink" Target="https://ru.wikipedia.org/wiki/%D0%97%D0%BE%D0%BB%D0%BE%D1%82%D0%BE%D0%B2%D0%B0%D0%BB%D1%8E%D1%82%D0%BD%D1%8B%D0%B5_%D1%80%D0%B5%D0%B7%D0%B5%D1%80%D0%B2%D1%8B#cite_note-%D0%B0%D0%B2%D1%82%D0%BE%D1%81%D1%81%D1%8B%D0%BB%D0%BA%D0%B01-5" TargetMode="External"/><Relationship Id="rId12" Type="http://schemas.openxmlformats.org/officeDocument/2006/relationships/hyperlink" Target="https://ru.wikipedia.org/wiki/%D0%A0%D0%BE%D1%81%D1%81%D0%B8%D1%8F" TargetMode="External"/><Relationship Id="rId17" Type="http://schemas.openxmlformats.org/officeDocument/2006/relationships/hyperlink" Target="https://ru.wikipedia.org/wiki/%D0%97%D0%BE%D0%BB%D0%BE%D1%82%D0%BE%D0%B2%D0%B0%D0%BB%D1%8E%D1%82%D0%BD%D1%8B%D0%B5_%D1%80%D0%B5%D0%B7%D0%B5%D1%80%D0%B2%D1%8B#cite_note-10" TargetMode="External"/><Relationship Id="rId25" Type="http://schemas.openxmlformats.org/officeDocument/2006/relationships/hyperlink" Target="https://ru.wikipedia.org/wiki/%D0%91%D1%80%D0%B0%D0%B7%D0%B8%D0%BB%D0%B8%D1%8F" TargetMode="External"/><Relationship Id="rId2" Type="http://schemas.openxmlformats.org/officeDocument/2006/relationships/hyperlink" Target="https://ru.wikipedia.org/wiki/%D0%9A%D0%B8%D1%82%D0%B0%D0%B9" TargetMode="External"/><Relationship Id="rId16" Type="http://schemas.openxmlformats.org/officeDocument/2006/relationships/hyperlink" Target="https://ru.wikipedia.org/wiki/%D0%A2%D0%B0%D0%B9%D0%B2%D0%B0%D0%BD%D1%8C" TargetMode="External"/><Relationship Id="rId20" Type="http://schemas.openxmlformats.org/officeDocument/2006/relationships/hyperlink" Target="https://ru.wikipedia.org/wiki/%D0%A0%D0%B5%D1%81%D0%BF%D1%83%D0%B1%D0%BB%D0%B8%D0%BA%D0%B0_%D0%9A%D0%BE%D1%80%D0%B5%D1%8F" TargetMode="External"/><Relationship Id="rId1" Type="http://schemas.openxmlformats.org/officeDocument/2006/relationships/slideLayout" Target="../slideLayouts/slideLayout7.xml"/><Relationship Id="rId6" Type="http://schemas.openxmlformats.org/officeDocument/2006/relationships/hyperlink" Target="https://ru.wikipedia.org/wiki/%D0%95%D0%B2%D1%80%D0%BE%D0%B7%D0%BE%D0%BD%D0%B0" TargetMode="External"/><Relationship Id="rId11" Type="http://schemas.openxmlformats.org/officeDocument/2006/relationships/hyperlink" Target="https://ru.wikipedia.org/wiki/%D0%97%D0%BE%D0%BB%D0%BE%D1%82%D0%BE%D0%B2%D0%B0%D0%BB%D1%8E%D1%82%D0%BD%D1%8B%D0%B5_%D1%80%D0%B5%D0%B7%D0%B5%D1%80%D0%B2%D1%8B#cite_note-7" TargetMode="External"/><Relationship Id="rId24" Type="http://schemas.openxmlformats.org/officeDocument/2006/relationships/hyperlink" Target="https://ru.wikipedia.org/wiki/%D0%97%D0%BE%D0%BB%D0%BE%D1%82%D0%BE%D0%B2%D0%B0%D0%BB%D1%8E%D1%82%D0%BD%D1%8B%D0%B5_%D1%80%D0%B5%D0%B7%D0%B5%D1%80%D0%B2%D1%8B#cite_note-13" TargetMode="External"/><Relationship Id="rId5" Type="http://schemas.openxmlformats.org/officeDocument/2006/relationships/hyperlink" Target="https://ru.wikipedia.org/wiki/%D0%97%D0%BE%D0%BB%D0%BE%D1%82%D0%BE%D0%B2%D0%B0%D0%BB%D1%8E%D1%82%D0%BD%D1%8B%D0%B5_%D1%80%D0%B5%D0%B7%D0%B5%D1%80%D0%B2%D1%8B#cite_note-4" TargetMode="External"/><Relationship Id="rId15" Type="http://schemas.openxmlformats.org/officeDocument/2006/relationships/hyperlink" Target="https://ru.wikipedia.org/wiki/%D0%9A%D0%B8%D1%82%D0%B0%D0%B9%D1%81%D0%BA%D0%B0%D1%8F_%D0%A0%D0%B5%D1%81%D0%BF%D1%83%D0%B1%D0%BB%D0%B8%D0%BA%D0%B0_(%D0%A2%D0%B0%D0%B9%D0%B2%D0%B0%D0%BD%D1%8C)" TargetMode="External"/><Relationship Id="rId23" Type="http://schemas.openxmlformats.org/officeDocument/2006/relationships/hyperlink" Target="https://ru.wikipedia.org/wiki/%D0%A1%D0%B8%D0%BD%D0%B3%D0%B0%D0%BF%D1%83%D1%80" TargetMode="External"/><Relationship Id="rId10" Type="http://schemas.openxmlformats.org/officeDocument/2006/relationships/hyperlink" Target="https://ru.wikipedia.org/wiki/%D0%98%D0%BD%D0%B4%D0%B8%D1%8F" TargetMode="External"/><Relationship Id="rId19" Type="http://schemas.openxmlformats.org/officeDocument/2006/relationships/hyperlink" Target="https://ru.wikipedia.org/wiki/%D0%97%D0%BE%D0%BB%D0%BE%D1%82%D0%BE%D0%B2%D0%B0%D0%BB%D1%8E%D1%82%D0%BD%D1%8B%D0%B5_%D1%80%D0%B5%D0%B7%D0%B5%D1%80%D0%B2%D1%8B#cite_note-11" TargetMode="External"/><Relationship Id="rId4" Type="http://schemas.openxmlformats.org/officeDocument/2006/relationships/hyperlink" Target="https://ru.wikipedia.org/wiki/%D0%AF%D0%BF%D0%BE%D0%BD%D0%B8%D1%8F" TargetMode="External"/><Relationship Id="rId9" Type="http://schemas.openxmlformats.org/officeDocument/2006/relationships/hyperlink" Target="https://ru.wikipedia.org/wiki/%D0%97%D0%BE%D0%BB%D0%BE%D1%82%D0%BE%D0%B2%D0%B0%D0%BB%D1%8E%D1%82%D0%BD%D1%8B%D0%B5_%D1%80%D0%B5%D0%B7%D0%B5%D1%80%D0%B2%D1%8B#cite_note-6" TargetMode="External"/><Relationship Id="rId14" Type="http://schemas.openxmlformats.org/officeDocument/2006/relationships/hyperlink" Target="https://ru.wikipedia.org/wiki/%D0%97%D0%BE%D0%BB%D0%BE%D1%82%D0%BE%D0%B2%D0%B0%D0%BB%D1%8E%D1%82%D0%BD%D1%8B%D0%B5_%D1%80%D0%B5%D0%B7%D0%B5%D1%80%D0%B2%D1%8B#cite_note-9" TargetMode="External"/><Relationship Id="rId22" Type="http://schemas.openxmlformats.org/officeDocument/2006/relationships/hyperlink" Target="https://ru.wikipedia.org/wiki/%D0%A1%D0%B0%D1%83%D0%B4%D0%BE%D0%B2%D1%81%D0%BA%D0%B0%D1%8F_%D0%90%D1%80%D0%B0%D0%B2%D0%B8%D1%8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A0F059-75A3-4534-A643-21914CFB6905}"/>
              </a:ext>
            </a:extLst>
          </p:cNvPr>
          <p:cNvSpPr txBox="1"/>
          <p:nvPr/>
        </p:nvSpPr>
        <p:spPr>
          <a:xfrm>
            <a:off x="3251447" y="134034"/>
            <a:ext cx="6094520" cy="707886"/>
          </a:xfrm>
          <a:prstGeom prst="rect">
            <a:avLst/>
          </a:prstGeom>
          <a:noFill/>
        </p:spPr>
        <p:txBody>
          <a:bodyPr wrap="square">
            <a:spAutoFit/>
          </a:bodyPr>
          <a:lstStyle/>
          <a:p>
            <a:pPr algn="ctr"/>
            <a:r>
              <a:rPr lang="ru-RU" sz="2000" b="1" dirty="0">
                <a:latin typeface="Arial" panose="020B0604020202020204" pitchFamily="34" charset="0"/>
                <a:cs typeface="Arial" panose="020B0604020202020204" pitchFamily="34" charset="0"/>
              </a:rPr>
              <a:t>КАЗАХСКИЙ НАЦИОНАЛЬНЫЙ УНИВЕРСИТЕТ ИМ. АЛЬ-ФАРАБИ</a:t>
            </a:r>
            <a:endParaRPr lang="ru-RU"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B63CCBE-88FC-41A3-A240-F183AE474D8B}"/>
              </a:ext>
            </a:extLst>
          </p:cNvPr>
          <p:cNvSpPr txBox="1"/>
          <p:nvPr/>
        </p:nvSpPr>
        <p:spPr>
          <a:xfrm>
            <a:off x="3251447" y="841920"/>
            <a:ext cx="6094520" cy="707886"/>
          </a:xfrm>
          <a:prstGeom prst="rect">
            <a:avLst/>
          </a:prstGeom>
          <a:noFill/>
        </p:spPr>
        <p:txBody>
          <a:bodyPr wrap="square">
            <a:spAutoFit/>
          </a:bodyPr>
          <a:lstStyle/>
          <a:p>
            <a:pPr algn="ctr"/>
            <a:r>
              <a:rPr lang="ru-RU" sz="2000" b="1" dirty="0">
                <a:solidFill>
                  <a:prstClr val="black"/>
                </a:solidFill>
                <a:latin typeface="Arial" panose="020B0604020202020204" pitchFamily="34" charset="0"/>
              </a:rPr>
              <a:t>Высшая школа экономики и бизнеса</a:t>
            </a:r>
            <a:r>
              <a:rPr lang="ru-RU" sz="2000" dirty="0">
                <a:solidFill>
                  <a:prstClr val="black"/>
                </a:solidFill>
                <a:latin typeface="Arial" panose="020B0604020202020204" pitchFamily="34" charset="0"/>
              </a:rPr>
              <a:t> </a:t>
            </a:r>
          </a:p>
          <a:p>
            <a:pPr algn="ctr"/>
            <a:r>
              <a:rPr lang="ru-RU" sz="2000" b="1" dirty="0">
                <a:solidFill>
                  <a:prstClr val="black"/>
                </a:solidFill>
                <a:latin typeface="Arial" panose="020B0604020202020204" pitchFamily="34" charset="0"/>
              </a:rPr>
              <a:t>Кафедра «Финансы и учет»</a:t>
            </a:r>
          </a:p>
        </p:txBody>
      </p:sp>
      <p:pic>
        <p:nvPicPr>
          <p:cNvPr id="8" name="Рисунок 7">
            <a:extLst>
              <a:ext uri="{FF2B5EF4-FFF2-40B4-BE49-F238E27FC236}">
                <a16:creationId xmlns:a16="http://schemas.microsoft.com/office/drawing/2014/main" id="{B580257C-B17D-42EE-8FBA-54C84C2A2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273" y="1811044"/>
            <a:ext cx="2634289" cy="2254928"/>
          </a:xfrm>
          <a:prstGeom prst="rect">
            <a:avLst/>
          </a:prstGeom>
        </p:spPr>
      </p:pic>
      <p:sp>
        <p:nvSpPr>
          <p:cNvPr id="10" name="TextBox 9">
            <a:extLst>
              <a:ext uri="{FF2B5EF4-FFF2-40B4-BE49-F238E27FC236}">
                <a16:creationId xmlns:a16="http://schemas.microsoft.com/office/drawing/2014/main" id="{6BEF3577-6287-4B3E-ACC3-B15B10FA4EEF}"/>
              </a:ext>
            </a:extLst>
          </p:cNvPr>
          <p:cNvSpPr txBox="1"/>
          <p:nvPr/>
        </p:nvSpPr>
        <p:spPr>
          <a:xfrm>
            <a:off x="1541385" y="4496519"/>
            <a:ext cx="9514644" cy="707886"/>
          </a:xfrm>
          <a:prstGeom prst="rect">
            <a:avLst/>
          </a:prstGeom>
          <a:noFill/>
        </p:spPr>
        <p:txBody>
          <a:bodyPr wrap="square">
            <a:spAutoFit/>
          </a:bodyPr>
          <a:lstStyle/>
          <a:p>
            <a:pPr algn="ctr"/>
            <a:r>
              <a:rPr lang="ru-RU" sz="2000" b="1" dirty="0">
                <a:latin typeface="Arial" panose="020B0604020202020204" pitchFamily="34" charset="0"/>
                <a:cs typeface="Arial" panose="020B0604020202020204" pitchFamily="34" charset="0"/>
              </a:rPr>
              <a:t>Лекция 15: «Валютные резервы и их роль в устойчивом развитии валютных систем.»</a:t>
            </a:r>
          </a:p>
        </p:txBody>
      </p:sp>
      <p:sp>
        <p:nvSpPr>
          <p:cNvPr id="12" name="TextBox 11">
            <a:extLst>
              <a:ext uri="{FF2B5EF4-FFF2-40B4-BE49-F238E27FC236}">
                <a16:creationId xmlns:a16="http://schemas.microsoft.com/office/drawing/2014/main" id="{B58552A6-5EA9-4E85-99FE-957930772761}"/>
              </a:ext>
            </a:extLst>
          </p:cNvPr>
          <p:cNvSpPr txBox="1"/>
          <p:nvPr/>
        </p:nvSpPr>
        <p:spPr>
          <a:xfrm>
            <a:off x="2558352" y="5727287"/>
            <a:ext cx="7393515" cy="1015663"/>
          </a:xfrm>
          <a:prstGeom prst="rect">
            <a:avLst/>
          </a:prstGeom>
          <a:noFill/>
        </p:spPr>
        <p:txBody>
          <a:bodyPr wrap="square">
            <a:spAutoFit/>
          </a:bodyPr>
          <a:lstStyle/>
          <a:p>
            <a:pPr algn="ctr"/>
            <a:r>
              <a:rPr lang="ru-RU" sz="2000" b="1" dirty="0">
                <a:solidFill>
                  <a:prstClr val="black"/>
                </a:solidFill>
                <a:latin typeface="Arial" panose="020B0604020202020204" pitchFamily="34" charset="0"/>
              </a:rPr>
              <a:t>Дисциплина: «Валютные операции и современная валютная система»</a:t>
            </a:r>
          </a:p>
          <a:p>
            <a:pPr algn="ctr"/>
            <a:r>
              <a:rPr lang="ru-RU" sz="2000" b="1" dirty="0">
                <a:solidFill>
                  <a:prstClr val="black"/>
                </a:solidFill>
                <a:latin typeface="Arial" panose="020B0604020202020204" pitchFamily="34" charset="0"/>
              </a:rPr>
              <a:t>Преподаватель:  к.э.н., </a:t>
            </a:r>
            <a:r>
              <a:rPr lang="ru-RU" sz="2000" b="1" dirty="0" err="1">
                <a:solidFill>
                  <a:prstClr val="black"/>
                </a:solidFill>
                <a:latin typeface="Arial" panose="020B0604020202020204" pitchFamily="34" charset="0"/>
              </a:rPr>
              <a:t>и.о</a:t>
            </a:r>
            <a:r>
              <a:rPr lang="ru-RU" sz="2000" b="1" dirty="0">
                <a:solidFill>
                  <a:prstClr val="black"/>
                </a:solidFill>
                <a:latin typeface="Arial" panose="020B0604020202020204" pitchFamily="34" charset="0"/>
              </a:rPr>
              <a:t>. доцента Алиева Б.М</a:t>
            </a:r>
            <a:endParaRPr lang="ru-RU" sz="2000" dirty="0"/>
          </a:p>
        </p:txBody>
      </p:sp>
    </p:spTree>
    <p:extLst>
      <p:ext uri="{BB962C8B-B14F-4D97-AF65-F5344CB8AC3E}">
        <p14:creationId xmlns:p14="http://schemas.microsoft.com/office/powerpoint/2010/main" val="265802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Международные резервы Казахстана располагают 396 тоннами золота">
            <a:extLst>
              <a:ext uri="{FF2B5EF4-FFF2-40B4-BE49-F238E27FC236}">
                <a16:creationId xmlns:a16="http://schemas.microsoft.com/office/drawing/2014/main" id="{FC8467A6-781B-4FF9-8FC9-7D8AF0977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84" y="71021"/>
            <a:ext cx="10363200" cy="667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4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Международные резервы Казахстана располагают 396 тоннами золота">
            <a:extLst>
              <a:ext uri="{FF2B5EF4-FFF2-40B4-BE49-F238E27FC236}">
                <a16:creationId xmlns:a16="http://schemas.microsoft.com/office/drawing/2014/main" id="{D0D86C9D-4478-42CD-B1B5-DA31C7F5B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46" y="834503"/>
            <a:ext cx="10697592" cy="580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9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Международные резервы Казахстана располагают 396 тоннами золота">
            <a:extLst>
              <a:ext uri="{FF2B5EF4-FFF2-40B4-BE49-F238E27FC236}">
                <a16:creationId xmlns:a16="http://schemas.microsoft.com/office/drawing/2014/main" id="{96DFA9D5-C28C-47C8-8B71-E3A776A35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48" y="160292"/>
            <a:ext cx="10733103" cy="669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12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D4DBFB-91F8-48F0-A509-AAD1BF4FD90F}"/>
              </a:ext>
            </a:extLst>
          </p:cNvPr>
          <p:cNvSpPr txBox="1"/>
          <p:nvPr/>
        </p:nvSpPr>
        <p:spPr>
          <a:xfrm>
            <a:off x="459789" y="372861"/>
            <a:ext cx="11272422"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b="0" i="0" dirty="0">
                <a:solidFill>
                  <a:srgbClr val="000000"/>
                </a:solidFill>
                <a:effectLst/>
                <a:latin typeface="Arial" panose="020B0604020202020204" pitchFamily="34" charset="0"/>
                <a:cs typeface="Arial" panose="020B0604020202020204" pitchFamily="34" charset="0"/>
              </a:rPr>
              <a:t>На начало апреля текущего года резервы Казахстана располагали 395,8 тонны золота. При этом за последние десять лет чистые покупки золота НБ РК составили 320,5 тонны. Таким образом, можно сказать, что благодаря своевременным действиям и диверсификации портфеля в пользу золота объем ЗВР РК не только сохранился в период кризиса, но и заметно вырос. С учетом мировых тенденций и роли золота на мировых рынках действия финансового регулятора страны оправданны и эффективны. Текущая ситуация дает возможность быть уверенными в защите резервов страны. Традиционная роль золота как актива-убежища означает, что оно вступает в силу в периоды высокого риска. Но двойная привлекательность золота как инвестиции и потребительского товара означает, что оно может приносить прибыль и в благополучные времена. Эта динамика, вероятно, сохранится, отражая продолжающуюся политическую и экономическую неопределенность, стабильно низкие процентные ставки и экономические проблемы, связанные с рынками акций и облигаций.</a:t>
            </a:r>
            <a:endParaRPr lang="ru-RU" sz="1600" dirty="0"/>
          </a:p>
        </p:txBody>
      </p:sp>
      <p:pic>
        <p:nvPicPr>
          <p:cNvPr id="14338" name="Picture 2" descr="Международные резервы Казахстана располагают 396 тоннами золота">
            <a:extLst>
              <a:ext uri="{FF2B5EF4-FFF2-40B4-BE49-F238E27FC236}">
                <a16:creationId xmlns:a16="http://schemas.microsoft.com/office/drawing/2014/main" id="{528700AB-6EA0-4046-8922-2415F0ACB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119" y="3002819"/>
            <a:ext cx="9333761" cy="386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70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Золотовалютные резервы Казахстана сократились на 11,8% за год | Курсив -  бизнес новости Казахстана">
            <a:extLst>
              <a:ext uri="{FF2B5EF4-FFF2-40B4-BE49-F238E27FC236}">
                <a16:creationId xmlns:a16="http://schemas.microsoft.com/office/drawing/2014/main" id="{E34BB6E1-DA5A-4FF2-A2B6-8E5BB3DD4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485" y="870011"/>
            <a:ext cx="10280342" cy="57682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6603E-CEC9-4380-B6A9-223967276538}"/>
              </a:ext>
            </a:extLst>
          </p:cNvPr>
          <p:cNvSpPr txBox="1"/>
          <p:nvPr/>
        </p:nvSpPr>
        <p:spPr>
          <a:xfrm>
            <a:off x="3491143" y="68347"/>
            <a:ext cx="6094520" cy="523220"/>
          </a:xfrm>
          <a:prstGeom prst="rect">
            <a:avLst/>
          </a:prstGeom>
          <a:noFill/>
        </p:spPr>
        <p:txBody>
          <a:bodyPr wrap="square">
            <a:spAutoFit/>
          </a:bodyPr>
          <a:lstStyle/>
          <a:p>
            <a:pPr algn="ctr"/>
            <a:r>
              <a:rPr lang="ru-RU" sz="2800" b="1" dirty="0">
                <a:solidFill>
                  <a:schemeClr val="accent1"/>
                </a:solidFill>
                <a:latin typeface="Arial" panose="020B0604020202020204" pitchFamily="34" charset="0"/>
                <a:cs typeface="Arial" panose="020B0604020202020204" pitchFamily="34" charset="0"/>
              </a:rPr>
              <a:t>Статистические данные</a:t>
            </a:r>
          </a:p>
        </p:txBody>
      </p:sp>
    </p:spTree>
    <p:extLst>
      <p:ext uri="{BB962C8B-B14F-4D97-AF65-F5344CB8AC3E}">
        <p14:creationId xmlns:p14="http://schemas.microsoft.com/office/powerpoint/2010/main" val="132102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Золотовалютные резервы Казахстана выросли на 947 миллионов долларов: 10  июля 2019, 11:21 - новости на Tengrinews.kz">
            <a:extLst>
              <a:ext uri="{FF2B5EF4-FFF2-40B4-BE49-F238E27FC236}">
                <a16:creationId xmlns:a16="http://schemas.microsoft.com/office/drawing/2014/main" id="{CB9B209D-DF6E-48BF-8CBF-D4155C6C6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41" y="1535837"/>
            <a:ext cx="10590876" cy="4988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4191E0-C31A-47B0-82D0-F2EF844E2000}"/>
              </a:ext>
            </a:extLst>
          </p:cNvPr>
          <p:cNvSpPr txBox="1"/>
          <p:nvPr/>
        </p:nvSpPr>
        <p:spPr>
          <a:xfrm>
            <a:off x="3269202" y="245900"/>
            <a:ext cx="6094520" cy="523220"/>
          </a:xfrm>
          <a:prstGeom prst="rect">
            <a:avLst/>
          </a:prstGeom>
          <a:noFill/>
        </p:spPr>
        <p:txBody>
          <a:bodyPr wrap="square">
            <a:spAutoFit/>
          </a:bodyPr>
          <a:lstStyle/>
          <a:p>
            <a:pPr algn="ctr"/>
            <a:r>
              <a:rPr lang="ru-RU" sz="2800" b="1" dirty="0">
                <a:solidFill>
                  <a:schemeClr val="accent1"/>
                </a:solidFill>
                <a:latin typeface="Arial" panose="020B0604020202020204" pitchFamily="34" charset="0"/>
                <a:cs typeface="Arial" panose="020B0604020202020204" pitchFamily="34" charset="0"/>
              </a:rPr>
              <a:t>Статистические данные</a:t>
            </a:r>
          </a:p>
        </p:txBody>
      </p:sp>
    </p:spTree>
    <p:extLst>
      <p:ext uri="{BB962C8B-B14F-4D97-AF65-F5344CB8AC3E}">
        <p14:creationId xmlns:p14="http://schemas.microsoft.com/office/powerpoint/2010/main" val="388353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Рейтинг стран по запасам золота">
            <a:extLst>
              <a:ext uri="{FF2B5EF4-FFF2-40B4-BE49-F238E27FC236}">
                <a16:creationId xmlns:a16="http://schemas.microsoft.com/office/drawing/2014/main" id="{484FD5F7-6092-46C8-A191-342F919E56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 b="945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7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спасибо за внимание для презентации">
            <a:extLst>
              <a:ext uri="{FF2B5EF4-FFF2-40B4-BE49-F238E27FC236}">
                <a16:creationId xmlns:a16="http://schemas.microsoft.com/office/drawing/2014/main" id="{8756A693-568C-47B2-9169-07EFFFD6D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5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D81CFC-2497-4148-B19D-EE611F292B21}"/>
              </a:ext>
            </a:extLst>
          </p:cNvPr>
          <p:cNvSpPr txBox="1"/>
          <p:nvPr/>
        </p:nvSpPr>
        <p:spPr>
          <a:xfrm>
            <a:off x="3190782" y="414971"/>
            <a:ext cx="6094520" cy="584775"/>
          </a:xfrm>
          <a:prstGeom prst="rect">
            <a:avLst/>
          </a:prstGeom>
          <a:noFill/>
        </p:spPr>
        <p:txBody>
          <a:bodyPr wrap="square">
            <a:spAutoFit/>
          </a:bodyPr>
          <a:lstStyle/>
          <a:p>
            <a:pPr algn="ctr"/>
            <a:r>
              <a:rPr lang="ru-RU" sz="3200" b="1" dirty="0">
                <a:solidFill>
                  <a:schemeClr val="accent1"/>
                </a:solidFill>
                <a:latin typeface="Arial" panose="020B0604020202020204" pitchFamily="34" charset="0"/>
                <a:cs typeface="Arial" panose="020B0604020202020204" pitchFamily="34" charset="0"/>
              </a:rPr>
              <a:t>План лекции</a:t>
            </a:r>
            <a:r>
              <a:rPr lang="ru-KZ" sz="3200" b="1" dirty="0">
                <a:solidFill>
                  <a:schemeClr val="accent1"/>
                </a:solidFill>
                <a:latin typeface="Arial" panose="020B0604020202020204" pitchFamily="34" charset="0"/>
                <a:cs typeface="Arial" panose="020B0604020202020204" pitchFamily="34" charset="0"/>
              </a:rPr>
              <a:t>:</a:t>
            </a:r>
            <a:endParaRPr lang="ru-RU" sz="3200" dirty="0">
              <a:solidFill>
                <a:schemeClr val="accent1"/>
              </a:solidFill>
            </a:endParaRPr>
          </a:p>
        </p:txBody>
      </p:sp>
      <p:sp>
        <p:nvSpPr>
          <p:cNvPr id="5" name="TextBox 4">
            <a:extLst>
              <a:ext uri="{FF2B5EF4-FFF2-40B4-BE49-F238E27FC236}">
                <a16:creationId xmlns:a16="http://schemas.microsoft.com/office/drawing/2014/main" id="{0F6EB555-4A5F-4302-9D0A-300DC1BBE86E}"/>
              </a:ext>
            </a:extLst>
          </p:cNvPr>
          <p:cNvSpPr txBox="1"/>
          <p:nvPr/>
        </p:nvSpPr>
        <p:spPr>
          <a:xfrm>
            <a:off x="1272096" y="1389180"/>
            <a:ext cx="9647808" cy="2677656"/>
          </a:xfrm>
          <a:prstGeom prst="rect">
            <a:avLst/>
          </a:prstGeom>
          <a:noFill/>
        </p:spPr>
        <p:txBody>
          <a:bodyPr wrap="square">
            <a:spAutoFit/>
          </a:bodyPr>
          <a:lstStyle/>
          <a:p>
            <a:pPr marL="342900" indent="-342900" algn="just">
              <a:buAutoNum type="arabicPeriod"/>
            </a:pPr>
            <a:r>
              <a:rPr lang="ru-RU" sz="2800" dirty="0">
                <a:latin typeface="Arial" panose="020B0604020202020204" pitchFamily="34" charset="0"/>
                <a:cs typeface="Arial" panose="020B0604020202020204" pitchFamily="34" charset="0"/>
              </a:rPr>
              <a:t>История резервов</a:t>
            </a:r>
          </a:p>
          <a:p>
            <a:pPr marL="342900" indent="-342900" algn="just">
              <a:buAutoNum type="arabicPeriod"/>
            </a:pPr>
            <a:r>
              <a:rPr lang="ru-RU" sz="2800" dirty="0">
                <a:latin typeface="Arial" panose="020B0604020202020204" pitchFamily="34" charset="0"/>
                <a:cs typeface="Arial" panose="020B0604020202020204" pitchFamily="34" charset="0"/>
              </a:rPr>
              <a:t>Золотовалютные резервы</a:t>
            </a:r>
          </a:p>
          <a:p>
            <a:pPr marL="342900" indent="-342900" algn="just">
              <a:buAutoNum type="arabicPeriod"/>
            </a:pPr>
            <a:r>
              <a:rPr lang="ru-RU" sz="2800" dirty="0">
                <a:latin typeface="Arial" panose="020B0604020202020204" pitchFamily="34" charset="0"/>
                <a:cs typeface="Arial" panose="020B0604020202020204" pitchFamily="34" charset="0"/>
              </a:rPr>
              <a:t>Средства в иностранной валюте</a:t>
            </a:r>
          </a:p>
          <a:p>
            <a:pPr marL="342900" indent="-342900" algn="just">
              <a:buAutoNum type="arabicPeriod"/>
            </a:pPr>
            <a:r>
              <a:rPr lang="ru-RU" sz="2800" dirty="0">
                <a:latin typeface="Arial" panose="020B0604020202020204" pitchFamily="34" charset="0"/>
                <a:cs typeface="Arial" panose="020B0604020202020204" pitchFamily="34" charset="0"/>
              </a:rPr>
              <a:t>Структура мировых валютных резервов</a:t>
            </a:r>
          </a:p>
          <a:p>
            <a:pPr marL="342900" indent="-342900" algn="just">
              <a:buAutoNum type="arabicPeriod"/>
            </a:pPr>
            <a:r>
              <a:rPr lang="ru-RU" sz="2800" dirty="0">
                <a:latin typeface="Arial" panose="020B0604020202020204" pitchFamily="34" charset="0"/>
                <a:cs typeface="Arial" panose="020B0604020202020204" pitchFamily="34" charset="0"/>
              </a:rPr>
              <a:t>Уровень международных резервов</a:t>
            </a:r>
          </a:p>
          <a:p>
            <a:pPr marL="342900" indent="-342900" algn="just">
              <a:buAutoNum type="arabicPeriod"/>
            </a:pPr>
            <a:r>
              <a:rPr lang="ru-RU" sz="2800" dirty="0">
                <a:latin typeface="Arial" panose="020B0604020202020204" pitchFamily="34" charset="0"/>
                <a:cs typeface="Arial" panose="020B0604020202020204" pitchFamily="34" charset="0"/>
              </a:rPr>
              <a:t>Золотовалютные резервы Казахстана</a:t>
            </a:r>
          </a:p>
        </p:txBody>
      </p:sp>
      <p:sp>
        <p:nvSpPr>
          <p:cNvPr id="7" name="TextBox 6">
            <a:extLst>
              <a:ext uri="{FF2B5EF4-FFF2-40B4-BE49-F238E27FC236}">
                <a16:creationId xmlns:a16="http://schemas.microsoft.com/office/drawing/2014/main" id="{EEF5724A-483D-444F-BC02-5021F25483AD}"/>
              </a:ext>
            </a:extLst>
          </p:cNvPr>
          <p:cNvSpPr txBox="1"/>
          <p:nvPr/>
        </p:nvSpPr>
        <p:spPr>
          <a:xfrm>
            <a:off x="4825384" y="4337736"/>
            <a:ext cx="6094520" cy="584775"/>
          </a:xfrm>
          <a:prstGeom prst="rect">
            <a:avLst/>
          </a:prstGeom>
          <a:noFill/>
        </p:spPr>
        <p:txBody>
          <a:bodyPr wrap="square">
            <a:spAutoFit/>
          </a:bodyPr>
          <a:lstStyle/>
          <a:p>
            <a:r>
              <a:rPr lang="ru-RU" sz="3200" b="1" dirty="0">
                <a:solidFill>
                  <a:srgbClr val="0070C0"/>
                </a:solidFill>
                <a:latin typeface="Arial" panose="020B0604020202020204" pitchFamily="34" charset="0"/>
                <a:cs typeface="Arial" panose="020B0604020202020204" pitchFamily="34" charset="0"/>
              </a:rPr>
              <a:t>Цель </a:t>
            </a:r>
            <a:r>
              <a:rPr lang="ru-RU" sz="3200" b="1" dirty="0">
                <a:solidFill>
                  <a:schemeClr val="accent1"/>
                </a:solidFill>
                <a:latin typeface="Arial" panose="020B0604020202020204" pitchFamily="34" charset="0"/>
                <a:cs typeface="Arial" panose="020B0604020202020204" pitchFamily="34" charset="0"/>
              </a:rPr>
              <a:t>лекции</a:t>
            </a:r>
            <a:r>
              <a:rPr lang="ru-RU" sz="3200" b="1" dirty="0">
                <a:solidFill>
                  <a:srgbClr val="0070C0"/>
                </a:solidFill>
                <a:latin typeface="Arial" panose="020B0604020202020204" pitchFamily="34" charset="0"/>
                <a:cs typeface="Arial" panose="020B0604020202020204" pitchFamily="34" charset="0"/>
              </a:rPr>
              <a:t>:</a:t>
            </a:r>
            <a:endParaRPr lang="ru-RU" sz="3200" dirty="0">
              <a:solidFill>
                <a:srgbClr val="0070C0"/>
              </a:solidFill>
            </a:endParaRPr>
          </a:p>
        </p:txBody>
      </p:sp>
      <p:sp>
        <p:nvSpPr>
          <p:cNvPr id="9" name="TextBox 8">
            <a:extLst>
              <a:ext uri="{FF2B5EF4-FFF2-40B4-BE49-F238E27FC236}">
                <a16:creationId xmlns:a16="http://schemas.microsoft.com/office/drawing/2014/main" id="{E77E2357-47F2-4628-99FA-A9DFE8ABA8AF}"/>
              </a:ext>
            </a:extLst>
          </p:cNvPr>
          <p:cNvSpPr txBox="1"/>
          <p:nvPr/>
        </p:nvSpPr>
        <p:spPr>
          <a:xfrm>
            <a:off x="1036837" y="5196534"/>
            <a:ext cx="10402410" cy="954107"/>
          </a:xfrm>
          <a:prstGeom prst="rect">
            <a:avLst/>
          </a:prstGeom>
          <a:noFill/>
        </p:spPr>
        <p:txBody>
          <a:bodyPr wrap="square">
            <a:spAutoFit/>
          </a:bodyPr>
          <a:lstStyle/>
          <a:p>
            <a:pPr algn="ctr"/>
            <a:r>
              <a:rPr lang="ru-RU" sz="2800" dirty="0">
                <a:latin typeface="Arial" panose="020B0604020202020204" pitchFamily="34" charset="0"/>
                <a:cs typeface="Arial" panose="020B0604020202020204" pitchFamily="34" charset="0"/>
              </a:rPr>
              <a:t>Раскрыть сущность хеджирования , описать процесс хеджирования валютных рисков.</a:t>
            </a:r>
          </a:p>
        </p:txBody>
      </p:sp>
    </p:spTree>
    <p:extLst>
      <p:ext uri="{BB962C8B-B14F-4D97-AF65-F5344CB8AC3E}">
        <p14:creationId xmlns:p14="http://schemas.microsoft.com/office/powerpoint/2010/main" val="210163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56E57-F339-4445-A1B9-06F368E9563E}"/>
              </a:ext>
            </a:extLst>
          </p:cNvPr>
          <p:cNvSpPr txBox="1"/>
          <p:nvPr/>
        </p:nvSpPr>
        <p:spPr>
          <a:xfrm>
            <a:off x="747943" y="1194618"/>
            <a:ext cx="10952826"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b="0" i="0" dirty="0">
                <a:effectLst/>
                <a:latin typeface="Arial" panose="020B0604020202020204" pitchFamily="34" charset="0"/>
              </a:rPr>
              <a:t>Ранее государственные резервы создавались в </a:t>
            </a:r>
            <a:r>
              <a:rPr lang="ru-RU" dirty="0">
                <a:latin typeface="Arial" panose="020B0604020202020204" pitchFamily="34" charset="0"/>
              </a:rPr>
              <a:t>золоте</a:t>
            </a:r>
            <a:r>
              <a:rPr lang="ru-RU" b="0" i="0" dirty="0">
                <a:effectLst/>
                <a:latin typeface="Arial" panose="020B0604020202020204" pitchFamily="34" charset="0"/>
              </a:rPr>
              <a:t>, но по результатам </a:t>
            </a:r>
            <a:r>
              <a:rPr lang="ru-RU" dirty="0">
                <a:latin typeface="Arial" panose="020B0604020202020204" pitchFamily="34" charset="0"/>
              </a:rPr>
              <a:t>конференции в Бреттон-</a:t>
            </a:r>
            <a:r>
              <a:rPr lang="ru-RU" dirty="0" err="1">
                <a:latin typeface="Arial" panose="020B0604020202020204" pitchFamily="34" charset="0"/>
              </a:rPr>
              <a:t>Вудсе</a:t>
            </a:r>
            <a:r>
              <a:rPr lang="ru-RU" b="0" i="0" dirty="0">
                <a:effectLst/>
                <a:latin typeface="Arial" panose="020B0604020202020204" pitchFamily="34" charset="0"/>
              </a:rPr>
              <a:t> </a:t>
            </a:r>
            <a:r>
              <a:rPr lang="ru-RU" dirty="0">
                <a:latin typeface="Arial" panose="020B0604020202020204" pitchFamily="34" charset="0"/>
              </a:rPr>
              <a:t>Соединённые Штаты Америки</a:t>
            </a:r>
            <a:r>
              <a:rPr lang="ru-RU" b="0" i="0" dirty="0">
                <a:effectLst/>
                <a:latin typeface="Arial" panose="020B0604020202020204" pitchFamily="34" charset="0"/>
              </a:rPr>
              <a:t> обеспечили поддержку </a:t>
            </a:r>
            <a:r>
              <a:rPr lang="ru-RU" dirty="0">
                <a:latin typeface="Arial" panose="020B0604020202020204" pitchFamily="34" charset="0"/>
              </a:rPr>
              <a:t>доллара США</a:t>
            </a:r>
            <a:r>
              <a:rPr lang="ru-RU" b="0" i="0" dirty="0">
                <a:effectLst/>
                <a:latin typeface="Arial" panose="020B0604020202020204" pitchFamily="34" charset="0"/>
              </a:rPr>
              <a:t> в качестве мировой валюты за счёт обязательства обеспечивать конвертацию долларов США и золота. В процессе перехода от </a:t>
            </a:r>
            <a:r>
              <a:rPr lang="ru-RU" dirty="0">
                <a:latin typeface="Arial" panose="020B0604020202020204" pitchFamily="34" charset="0"/>
              </a:rPr>
              <a:t>Золотого стандарта</a:t>
            </a:r>
            <a:r>
              <a:rPr lang="ru-RU" b="0" i="0" dirty="0">
                <a:effectLst/>
                <a:latin typeface="Arial" panose="020B0604020202020204" pitchFamily="34" charset="0"/>
              </a:rPr>
              <a:t> к свободной конвертации доллар США стал одним из видов мировых денег наряду с золотом. Впоследствии, после краха Бреттон-</a:t>
            </a:r>
            <a:r>
              <a:rPr lang="ru-RU" b="0" i="0" dirty="0" err="1">
                <a:effectLst/>
                <a:latin typeface="Arial" panose="020B0604020202020204" pitchFamily="34" charset="0"/>
              </a:rPr>
              <a:t>Вудской</a:t>
            </a:r>
            <a:r>
              <a:rPr lang="ru-RU" b="0" i="0" dirty="0">
                <a:effectLst/>
                <a:latin typeface="Arial" panose="020B0604020202020204" pitchFamily="34" charset="0"/>
              </a:rPr>
              <a:t> системы в 1971 году, США отказались от конвертации доллара США в золото, но с учётом того, что доля доллара США в мировых расчётах является доминирующей, доллар США остаётся главной </a:t>
            </a:r>
            <a:r>
              <a:rPr lang="ru-RU" dirty="0">
                <a:latin typeface="Arial" panose="020B0604020202020204" pitchFamily="34" charset="0"/>
              </a:rPr>
              <a:t>резервной валютой</a:t>
            </a:r>
            <a:r>
              <a:rPr lang="ru-RU" b="0" i="0" dirty="0">
                <a:effectLst/>
                <a:latin typeface="Arial" panose="020B0604020202020204" pitchFamily="34" charset="0"/>
              </a:rPr>
              <a:t>, и большинство центральных банков продолжают хранить большие объёмы международных резервов в долларах США. Изменение валютной структуры международных резервов в мире показывает, что на рубеже XX—XXI веков наиболее укрепили свои валюты США и </a:t>
            </a:r>
            <a:r>
              <a:rPr lang="ru-RU" dirty="0">
                <a:latin typeface="Arial" panose="020B0604020202020204" pitchFamily="34" charset="0"/>
              </a:rPr>
              <a:t>Великобритания</a:t>
            </a:r>
            <a:r>
              <a:rPr lang="ru-RU" b="0" i="0" dirty="0">
                <a:effectLst/>
                <a:latin typeface="Arial" panose="020B0604020202020204" pitchFamily="34" charset="0"/>
              </a:rPr>
              <a:t>.</a:t>
            </a:r>
          </a:p>
        </p:txBody>
      </p:sp>
      <p:sp>
        <p:nvSpPr>
          <p:cNvPr id="5" name="TextBox 4">
            <a:extLst>
              <a:ext uri="{FF2B5EF4-FFF2-40B4-BE49-F238E27FC236}">
                <a16:creationId xmlns:a16="http://schemas.microsoft.com/office/drawing/2014/main" id="{21A0C2B1-8A66-4649-A66B-22292C899139}"/>
              </a:ext>
            </a:extLst>
          </p:cNvPr>
          <p:cNvSpPr txBox="1"/>
          <p:nvPr/>
        </p:nvSpPr>
        <p:spPr>
          <a:xfrm>
            <a:off x="2070717" y="467008"/>
            <a:ext cx="6094520" cy="523220"/>
          </a:xfrm>
          <a:prstGeom prst="rect">
            <a:avLst/>
          </a:prstGeom>
          <a:noFill/>
        </p:spPr>
        <p:txBody>
          <a:bodyPr wrap="square">
            <a:spAutoFit/>
          </a:bodyPr>
          <a:lstStyle/>
          <a:p>
            <a:pPr algn="just"/>
            <a:r>
              <a:rPr lang="ru-RU" sz="2800" b="1" i="0" dirty="0">
                <a:solidFill>
                  <a:schemeClr val="accent1"/>
                </a:solidFill>
                <a:effectLst/>
                <a:latin typeface="Arial" panose="020B0604020202020204" pitchFamily="34" charset="0"/>
                <a:cs typeface="Arial" panose="020B0604020202020204" pitchFamily="34" charset="0"/>
              </a:rPr>
              <a:t>История</a:t>
            </a:r>
          </a:p>
        </p:txBody>
      </p:sp>
      <p:pic>
        <p:nvPicPr>
          <p:cNvPr id="3074" name="Picture 2" descr="Золотовалютные резервы (ЗВР) — Финансовый журнал ForTrader.org">
            <a:extLst>
              <a:ext uri="{FF2B5EF4-FFF2-40B4-BE49-F238E27FC236}">
                <a16:creationId xmlns:a16="http://schemas.microsoft.com/office/drawing/2014/main" id="{EA6D0B9E-443E-4EF0-BCDC-A399FFDE5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2221"/>
            <a:ext cx="12192000" cy="262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1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618C24-4F03-482F-9716-AC74527E9495}"/>
              </a:ext>
            </a:extLst>
          </p:cNvPr>
          <p:cNvSpPr txBox="1"/>
          <p:nvPr/>
        </p:nvSpPr>
        <p:spPr>
          <a:xfrm>
            <a:off x="987640" y="2077376"/>
            <a:ext cx="5572957"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i="0" dirty="0">
                <a:effectLst/>
                <a:latin typeface="Arial" panose="020B0604020202020204" pitchFamily="34" charset="0"/>
              </a:rPr>
              <a:t>Золотовалютные резервы</a:t>
            </a:r>
            <a:r>
              <a:rPr lang="ru-RU" b="0" i="0" dirty="0">
                <a:effectLst/>
                <a:latin typeface="Arial" panose="020B0604020202020204" pitchFamily="34" charset="0"/>
              </a:rPr>
              <a:t> — </a:t>
            </a:r>
            <a:r>
              <a:rPr lang="ru-RU" dirty="0">
                <a:latin typeface="Arial" panose="020B0604020202020204" pitchFamily="34" charset="0"/>
              </a:rPr>
              <a:t>высоколиквидные</a:t>
            </a:r>
            <a:r>
              <a:rPr lang="ru-RU" b="0" i="0" dirty="0">
                <a:effectLst/>
                <a:latin typeface="Arial" panose="020B0604020202020204" pitchFamily="34" charset="0"/>
              </a:rPr>
              <a:t> </a:t>
            </a:r>
            <a:r>
              <a:rPr lang="ru-RU" dirty="0">
                <a:latin typeface="Arial" panose="020B0604020202020204" pitchFamily="34" charset="0"/>
              </a:rPr>
              <a:t>активы</a:t>
            </a:r>
            <a:r>
              <a:rPr lang="ru-RU" b="0" i="0" dirty="0">
                <a:effectLst/>
                <a:latin typeface="Arial" panose="020B0604020202020204" pitchFamily="34" charset="0"/>
              </a:rPr>
              <a:t>, находящиеся под контролем государственных органов денежно-кредитного регулирования. Состоят из </a:t>
            </a:r>
            <a:r>
              <a:rPr lang="ru-RU" dirty="0">
                <a:latin typeface="Arial" panose="020B0604020202020204" pitchFamily="34" charset="0"/>
              </a:rPr>
              <a:t>монетарного золота</a:t>
            </a:r>
            <a:r>
              <a:rPr lang="ru-RU" b="0" i="0" dirty="0">
                <a:effectLst/>
                <a:latin typeface="Arial" panose="020B0604020202020204" pitchFamily="34" charset="0"/>
              </a:rPr>
              <a:t> и средств в </a:t>
            </a:r>
            <a:r>
              <a:rPr lang="ru-RU" dirty="0">
                <a:latin typeface="Arial" panose="020B0604020202020204" pitchFamily="34" charset="0"/>
              </a:rPr>
              <a:t>иностранной валюте</a:t>
            </a:r>
            <a:r>
              <a:rPr lang="ru-RU" b="0" i="0" dirty="0">
                <a:effectLst/>
                <a:latin typeface="Arial" panose="020B0604020202020204" pitchFamily="34" charset="0"/>
              </a:rPr>
              <a:t>, </a:t>
            </a:r>
            <a:r>
              <a:rPr lang="ru-RU" dirty="0">
                <a:latin typeface="Arial" panose="020B0604020202020204" pitchFamily="34" charset="0"/>
              </a:rPr>
              <a:t>специальных прав заимствования</a:t>
            </a:r>
            <a:r>
              <a:rPr lang="ru-RU" b="0" i="0" dirty="0">
                <a:effectLst/>
                <a:latin typeface="Arial" panose="020B0604020202020204" pitchFamily="34" charset="0"/>
              </a:rPr>
              <a:t>, резервной позиции в </a:t>
            </a:r>
            <a:r>
              <a:rPr lang="ru-RU" dirty="0">
                <a:latin typeface="Arial" panose="020B0604020202020204" pitchFamily="34" charset="0"/>
              </a:rPr>
              <a:t>МВФ</a:t>
            </a:r>
            <a:r>
              <a:rPr lang="ru-RU" b="0" i="0" dirty="0">
                <a:effectLst/>
                <a:latin typeface="Arial" panose="020B0604020202020204" pitchFamily="34" charset="0"/>
              </a:rPr>
              <a:t>.</a:t>
            </a:r>
            <a:endParaRPr lang="ru-RU" dirty="0"/>
          </a:p>
        </p:txBody>
      </p:sp>
      <p:pic>
        <p:nvPicPr>
          <p:cNvPr id="1026" name="Picture 2" descr="Валютные резервы — Answr">
            <a:extLst>
              <a:ext uri="{FF2B5EF4-FFF2-40B4-BE49-F238E27FC236}">
                <a16:creationId xmlns:a16="http://schemas.microsoft.com/office/drawing/2014/main" id="{DF54CD17-C585-440C-9BC4-7D0221349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153" y="0"/>
            <a:ext cx="4986847"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DFB945-DC6A-4D31-B5DC-5DA9A971ADEA}"/>
              </a:ext>
            </a:extLst>
          </p:cNvPr>
          <p:cNvSpPr txBox="1"/>
          <p:nvPr/>
        </p:nvSpPr>
        <p:spPr>
          <a:xfrm>
            <a:off x="1110633" y="325800"/>
            <a:ext cx="6094520" cy="523220"/>
          </a:xfrm>
          <a:prstGeom prst="rect">
            <a:avLst/>
          </a:prstGeom>
          <a:noFill/>
        </p:spPr>
        <p:txBody>
          <a:bodyPr wrap="square">
            <a:spAutoFit/>
          </a:bodyPr>
          <a:lstStyle/>
          <a:p>
            <a:r>
              <a:rPr lang="ru-RU" sz="2800" b="1" i="0" dirty="0">
                <a:solidFill>
                  <a:srgbClr val="0070C0"/>
                </a:solidFill>
                <a:effectLst/>
                <a:latin typeface="Arial" panose="020B0604020202020204" pitchFamily="34" charset="0"/>
              </a:rPr>
              <a:t>1. Золотовалютные резервы</a:t>
            </a:r>
            <a:r>
              <a:rPr lang="ru-RU" sz="2800" b="0" i="0" dirty="0">
                <a:solidFill>
                  <a:srgbClr val="0070C0"/>
                </a:solidFill>
                <a:effectLst/>
                <a:latin typeface="Arial" panose="020B0604020202020204" pitchFamily="34" charset="0"/>
              </a:rPr>
              <a:t> </a:t>
            </a:r>
            <a:endParaRPr lang="ru-RU" sz="2800" dirty="0">
              <a:solidFill>
                <a:srgbClr val="0070C0"/>
              </a:solidFill>
            </a:endParaRPr>
          </a:p>
        </p:txBody>
      </p:sp>
    </p:spTree>
    <p:extLst>
      <p:ext uri="{BB962C8B-B14F-4D97-AF65-F5344CB8AC3E}">
        <p14:creationId xmlns:p14="http://schemas.microsoft.com/office/powerpoint/2010/main" val="405126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Золотовалютные резервы Казахстана существенно выросли">
            <a:extLst>
              <a:ext uri="{FF2B5EF4-FFF2-40B4-BE49-F238E27FC236}">
                <a16:creationId xmlns:a16="http://schemas.microsoft.com/office/drawing/2014/main" id="{99B19235-7DA3-41EF-9C0C-19F66AF3B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579" y="1540364"/>
            <a:ext cx="5388421" cy="43632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993A44-C61A-4FD1-9F0E-35B72CEDE75C}"/>
              </a:ext>
            </a:extLst>
          </p:cNvPr>
          <p:cNvSpPr txBox="1"/>
          <p:nvPr/>
        </p:nvSpPr>
        <p:spPr>
          <a:xfrm>
            <a:off x="239697" y="927716"/>
            <a:ext cx="8025413" cy="57554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ru-RU" sz="1600" b="0" i="0" dirty="0">
                <a:effectLst/>
                <a:latin typeface="Arial" panose="020B0604020202020204" pitchFamily="34" charset="0"/>
              </a:rPr>
              <a:t>К средствам в иностранной валюте относится:</a:t>
            </a:r>
          </a:p>
          <a:p>
            <a:pPr algn="l">
              <a:buFont typeface="Arial" panose="020B0604020202020204" pitchFamily="34" charset="0"/>
              <a:buChar char="•"/>
            </a:pPr>
            <a:r>
              <a:rPr lang="ru-RU" sz="1600" b="0" i="0" dirty="0">
                <a:effectLst/>
                <a:latin typeface="Arial" panose="020B0604020202020204" pitchFamily="34" charset="0"/>
              </a:rPr>
              <a:t>наличные деньги других стран;</a:t>
            </a:r>
          </a:p>
          <a:p>
            <a:pPr algn="l">
              <a:buFont typeface="Arial" panose="020B0604020202020204" pitchFamily="34" charset="0"/>
              <a:buChar char="•"/>
            </a:pPr>
            <a:r>
              <a:rPr lang="ru-RU" sz="1600" b="0" i="0" dirty="0">
                <a:effectLst/>
                <a:latin typeface="Arial" panose="020B0604020202020204" pitchFamily="34" charset="0"/>
              </a:rPr>
              <a:t>остатки средств на </a:t>
            </a:r>
            <a:r>
              <a:rPr lang="ru-RU" sz="1600" dirty="0">
                <a:latin typeface="Arial" panose="020B0604020202020204" pitchFamily="34" charset="0"/>
              </a:rPr>
              <a:t>корреспондентских счетах</a:t>
            </a:r>
            <a:r>
              <a:rPr lang="ru-RU" sz="1600" b="0" i="0" dirty="0">
                <a:effectLst/>
                <a:latin typeface="Arial" panose="020B0604020202020204" pitchFamily="34" charset="0"/>
              </a:rPr>
              <a:t>, включая </a:t>
            </a:r>
            <a:r>
              <a:rPr lang="ru-RU" sz="1600" dirty="0">
                <a:latin typeface="Arial" panose="020B0604020202020204" pitchFamily="34" charset="0"/>
              </a:rPr>
              <a:t>обезличенные металлические счета</a:t>
            </a:r>
            <a:r>
              <a:rPr lang="ru-RU" sz="1600" b="0" i="0" dirty="0">
                <a:effectLst/>
                <a:latin typeface="Arial" panose="020B0604020202020204" pitchFamily="34" charset="0"/>
              </a:rPr>
              <a:t> в золоте;</a:t>
            </a:r>
          </a:p>
          <a:p>
            <a:pPr algn="l">
              <a:buFont typeface="Arial" panose="020B0604020202020204" pitchFamily="34" charset="0"/>
              <a:buChar char="•"/>
            </a:pPr>
            <a:r>
              <a:rPr lang="ru-RU" sz="1600" dirty="0">
                <a:latin typeface="Arial" panose="020B0604020202020204" pitchFamily="34" charset="0"/>
              </a:rPr>
              <a:t>депозиты</a:t>
            </a:r>
            <a:r>
              <a:rPr lang="ru-RU" sz="1600" b="0" i="0" dirty="0">
                <a:effectLst/>
                <a:latin typeface="Arial" panose="020B0604020202020204" pitchFamily="34" charset="0"/>
              </a:rPr>
              <a:t> с первоначальным сроком погашения до 1 года включительно, в том числе — депозиты в золоте, кредиты, предоставленные в </a:t>
            </a:r>
            <a:r>
              <a:rPr lang="ru-RU" sz="1600" dirty="0">
                <a:latin typeface="Arial" panose="020B0604020202020204" pitchFamily="34" charset="0"/>
              </a:rPr>
              <a:t>сделках обратного выкупа</a:t>
            </a:r>
            <a:r>
              <a:rPr lang="ru-RU" sz="1600" b="0" i="0" dirty="0">
                <a:effectLst/>
                <a:latin typeface="Arial" panose="020B0604020202020204" pitchFamily="34" charset="0"/>
              </a:rPr>
              <a:t>, в </a:t>
            </a:r>
            <a:r>
              <a:rPr lang="ru-RU" sz="1600" dirty="0">
                <a:latin typeface="Arial" panose="020B0604020202020204" pitchFamily="34" charset="0"/>
              </a:rPr>
              <a:t>центральных банках</a:t>
            </a:r>
            <a:r>
              <a:rPr lang="ru-RU" sz="1600" b="0" i="0" dirty="0">
                <a:effectLst/>
                <a:latin typeface="Arial" panose="020B0604020202020204" pitchFamily="34" charset="0"/>
              </a:rPr>
              <a:t> за рубежом, в </a:t>
            </a:r>
            <a:r>
              <a:rPr lang="ru-RU" sz="1600" dirty="0">
                <a:latin typeface="Arial" panose="020B0604020202020204" pitchFamily="34" charset="0"/>
              </a:rPr>
              <a:t>Банке международных расчетов</a:t>
            </a:r>
            <a:r>
              <a:rPr lang="ru-RU" sz="1600" b="0" i="0" dirty="0">
                <a:effectLst/>
                <a:latin typeface="Arial" panose="020B0604020202020204" pitchFamily="34" charset="0"/>
              </a:rPr>
              <a:t> и других кредитных организациях-нерезидентах, имеющих рейтинги долгосрочной кредитоспособности не ниже «А» по классификации рейтинговых агентств «</a:t>
            </a:r>
            <a:r>
              <a:rPr lang="ru-RU" sz="1600" dirty="0">
                <a:latin typeface="Arial" panose="020B0604020202020204" pitchFamily="34" charset="0"/>
              </a:rPr>
              <a:t>Fitch Ratings</a:t>
            </a:r>
            <a:r>
              <a:rPr lang="ru-RU" sz="1600" b="0" i="0" dirty="0">
                <a:effectLst/>
                <a:latin typeface="Arial" panose="020B0604020202020204" pitchFamily="34" charset="0"/>
              </a:rPr>
              <a:t>» и «</a:t>
            </a:r>
            <a:r>
              <a:rPr lang="ru-RU" sz="1600" dirty="0">
                <a:solidFill>
                  <a:srgbClr val="0563C1"/>
                </a:solidFill>
                <a:latin typeface="Arial" panose="020B0604020202020204" pitchFamily="34" charset="0"/>
              </a:rPr>
              <a:t>Standard &amp; </a:t>
            </a:r>
            <a:r>
              <a:rPr lang="ru-RU" sz="1600" dirty="0" err="1">
                <a:latin typeface="Arial" panose="020B0604020202020204" pitchFamily="34" charset="0"/>
              </a:rPr>
              <a:t>Poor’s</a:t>
            </a:r>
            <a:r>
              <a:rPr lang="ru-RU" sz="1600" b="0" i="0" dirty="0">
                <a:effectLst/>
                <a:latin typeface="Arial" panose="020B0604020202020204" pitchFamily="34" charset="0"/>
              </a:rPr>
              <a:t>» (либо «А2» по классификации рейтингового агентства «</a:t>
            </a:r>
            <a:r>
              <a:rPr lang="ru-RU" sz="1600" dirty="0" err="1">
                <a:latin typeface="Arial" panose="020B0604020202020204" pitchFamily="34" charset="0"/>
              </a:rPr>
              <a:t>Moody’s</a:t>
            </a:r>
            <a:r>
              <a:rPr lang="ru-RU" sz="1600" b="0" i="0" dirty="0">
                <a:effectLst/>
                <a:latin typeface="Arial" panose="020B0604020202020204" pitchFamily="34" charset="0"/>
              </a:rPr>
              <a:t>»);</a:t>
            </a:r>
          </a:p>
          <a:p>
            <a:pPr algn="l">
              <a:buFont typeface="Arial" panose="020B0604020202020204" pitchFamily="34" charset="0"/>
              <a:buChar char="•"/>
            </a:pPr>
            <a:r>
              <a:rPr lang="ru-RU" sz="1600" b="0" i="0" dirty="0">
                <a:effectLst/>
                <a:latin typeface="Arial" panose="020B0604020202020204" pitchFamily="34" charset="0"/>
              </a:rPr>
              <a:t>долговые ценные бумаги, выпущенные </a:t>
            </a:r>
            <a:r>
              <a:rPr lang="ru-RU" sz="1600" dirty="0">
                <a:latin typeface="Arial" panose="020B0604020202020204" pitchFamily="34" charset="0"/>
              </a:rPr>
              <a:t>нерезидентами</a:t>
            </a:r>
            <a:r>
              <a:rPr lang="ru-RU" sz="1600" b="0" i="0" dirty="0">
                <a:effectLst/>
                <a:latin typeface="Arial" panose="020B0604020202020204" pitchFamily="34" charset="0"/>
              </a:rPr>
              <a:t> с рейтингом выпусков долговых ценных бумаг (или </a:t>
            </a:r>
            <a:r>
              <a:rPr lang="ru-RU" sz="1600" dirty="0">
                <a:latin typeface="Arial" panose="020B0604020202020204" pitchFamily="34" charset="0"/>
              </a:rPr>
              <a:t>эмитентов</a:t>
            </a:r>
            <a:r>
              <a:rPr lang="ru-RU" sz="1600" b="0" i="0" dirty="0">
                <a:effectLst/>
                <a:latin typeface="Arial" panose="020B0604020202020204" pitchFamily="34" charset="0"/>
              </a:rPr>
              <a:t> долговых ценных бумаг) не ниже «АА-» по классификации рейтинговых агентств «Fitch Ratings» и «Standard &amp; </a:t>
            </a:r>
            <a:r>
              <a:rPr lang="ru-RU" sz="1600" b="0" i="0" dirty="0" err="1">
                <a:effectLst/>
                <a:latin typeface="Arial" panose="020B0604020202020204" pitchFamily="34" charset="0"/>
              </a:rPr>
              <a:t>Poor’s</a:t>
            </a:r>
            <a:r>
              <a:rPr lang="ru-RU" sz="1600" b="0" i="0" dirty="0">
                <a:effectLst/>
                <a:latin typeface="Arial" panose="020B0604020202020204" pitchFamily="34" charset="0"/>
              </a:rPr>
              <a:t>» (либо «Аа3» по классификации рейтингового агентства «</a:t>
            </a:r>
            <a:r>
              <a:rPr lang="ru-RU" sz="1600" b="0" i="0" dirty="0" err="1">
                <a:effectLst/>
                <a:latin typeface="Arial" panose="020B0604020202020204" pitchFamily="34" charset="0"/>
              </a:rPr>
              <a:t>Moody’s</a:t>
            </a:r>
            <a:r>
              <a:rPr lang="ru-RU" sz="1600" b="0" i="0" dirty="0">
                <a:effectLst/>
                <a:latin typeface="Arial" panose="020B0604020202020204" pitchFamily="34" charset="0"/>
              </a:rPr>
              <a:t>»), и прочие финансовые требования к нерезидентам с первоначальным сроком погашения до 1 года включительно.</a:t>
            </a:r>
          </a:p>
          <a:p>
            <a:pPr algn="l"/>
            <a:r>
              <a:rPr lang="ru-RU" sz="1600" dirty="0">
                <a:latin typeface="Arial" panose="020B0604020202020204" pitchFamily="34" charset="0"/>
              </a:rPr>
              <a:t>ценные бумаги</a:t>
            </a:r>
            <a:r>
              <a:rPr lang="ru-RU" sz="1600" b="0" i="0" dirty="0">
                <a:effectLst/>
                <a:latin typeface="Arial" panose="020B0604020202020204" pitchFamily="34" charset="0"/>
              </a:rPr>
              <a:t>, переданные </a:t>
            </a:r>
            <a:r>
              <a:rPr lang="ru-RU" sz="1600" dirty="0">
                <a:latin typeface="Arial" panose="020B0604020202020204" pitchFamily="34" charset="0"/>
              </a:rPr>
              <a:t>контрагентам</a:t>
            </a:r>
            <a:r>
              <a:rPr lang="ru-RU" sz="1600" b="0" i="0" dirty="0">
                <a:effectLst/>
                <a:latin typeface="Arial" panose="020B0604020202020204" pitchFamily="34" charset="0"/>
              </a:rPr>
              <a:t> в рамках операций </a:t>
            </a:r>
            <a:r>
              <a:rPr lang="ru-RU" sz="1600" dirty="0">
                <a:latin typeface="Arial" panose="020B0604020202020204" pitchFamily="34" charset="0"/>
              </a:rPr>
              <a:t>займов</a:t>
            </a:r>
            <a:r>
              <a:rPr lang="ru-RU" sz="1600" b="0" i="0" dirty="0">
                <a:effectLst/>
                <a:latin typeface="Arial" panose="020B0604020202020204" pitchFamily="34" charset="0"/>
              </a:rPr>
              <a:t> ценных бумаг (предоставленные в обмен на другие ценные бумаги), учитываются в составе международных резервов, в то время как ценные бумаги, служащие обеспечением по сделкам прямого РЕПО, исключаются из резервов. Ценные бумаги, полученные в качестве обеспечения по сделкам обратного РЕПО или займов ценных бумаг, не включаются в состав международных резервов.</a:t>
            </a:r>
          </a:p>
        </p:txBody>
      </p:sp>
      <p:sp>
        <p:nvSpPr>
          <p:cNvPr id="6" name="TextBox 5">
            <a:extLst>
              <a:ext uri="{FF2B5EF4-FFF2-40B4-BE49-F238E27FC236}">
                <a16:creationId xmlns:a16="http://schemas.microsoft.com/office/drawing/2014/main" id="{40F60AED-313B-4A6A-84D8-998C0275C48D}"/>
              </a:ext>
            </a:extLst>
          </p:cNvPr>
          <p:cNvSpPr txBox="1"/>
          <p:nvPr/>
        </p:nvSpPr>
        <p:spPr>
          <a:xfrm>
            <a:off x="3517777" y="81664"/>
            <a:ext cx="6094520" cy="523220"/>
          </a:xfrm>
          <a:prstGeom prst="rect">
            <a:avLst/>
          </a:prstGeom>
          <a:noFill/>
        </p:spPr>
        <p:txBody>
          <a:bodyPr wrap="square">
            <a:spAutoFit/>
          </a:bodyPr>
          <a:lstStyle/>
          <a:p>
            <a:pPr algn="l"/>
            <a:r>
              <a:rPr lang="ru-RU" sz="2800" b="1" i="0" dirty="0">
                <a:solidFill>
                  <a:srgbClr val="0070C0"/>
                </a:solidFill>
                <a:effectLst/>
                <a:latin typeface="Arial" panose="020B0604020202020204" pitchFamily="34" charset="0"/>
              </a:rPr>
              <a:t>Средства в иностранной валюте</a:t>
            </a:r>
          </a:p>
        </p:txBody>
      </p:sp>
    </p:spTree>
    <p:extLst>
      <p:ext uri="{BB962C8B-B14F-4D97-AF65-F5344CB8AC3E}">
        <p14:creationId xmlns:p14="http://schemas.microsoft.com/office/powerpoint/2010/main" val="88195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5BDA9E-5911-484C-A207-0CB26DF9C0DE}"/>
              </a:ext>
            </a:extLst>
          </p:cNvPr>
          <p:cNvSpPr txBox="1"/>
          <p:nvPr/>
        </p:nvSpPr>
        <p:spPr>
          <a:xfrm>
            <a:off x="2798684" y="186432"/>
            <a:ext cx="8387179" cy="523220"/>
          </a:xfrm>
          <a:prstGeom prst="rect">
            <a:avLst/>
          </a:prstGeom>
          <a:noFill/>
        </p:spPr>
        <p:txBody>
          <a:bodyPr wrap="square">
            <a:spAutoFit/>
          </a:bodyPr>
          <a:lstStyle/>
          <a:p>
            <a:pPr algn="l"/>
            <a:r>
              <a:rPr lang="ru-RU" sz="2800" b="1" i="0" dirty="0">
                <a:solidFill>
                  <a:schemeClr val="accent1"/>
                </a:solidFill>
                <a:effectLst/>
                <a:latin typeface="Arial" panose="020B0604020202020204" pitchFamily="34" charset="0"/>
                <a:cs typeface="Arial" panose="020B0604020202020204" pitchFamily="34" charset="0"/>
              </a:rPr>
              <a:t>Структура мировых валютных резервов</a:t>
            </a:r>
          </a:p>
        </p:txBody>
      </p:sp>
      <p:graphicFrame>
        <p:nvGraphicFramePr>
          <p:cNvPr id="6" name="Таблица 5">
            <a:extLst>
              <a:ext uri="{FF2B5EF4-FFF2-40B4-BE49-F238E27FC236}">
                <a16:creationId xmlns:a16="http://schemas.microsoft.com/office/drawing/2014/main" id="{7EF2FDD2-2F96-49E4-8D91-3AD4320FCB27}"/>
              </a:ext>
            </a:extLst>
          </p:cNvPr>
          <p:cNvGraphicFramePr>
            <a:graphicFrameLocks noGrp="1"/>
          </p:cNvGraphicFramePr>
          <p:nvPr>
            <p:extLst>
              <p:ext uri="{D42A27DB-BD31-4B8C-83A1-F6EECF244321}">
                <p14:modId xmlns:p14="http://schemas.microsoft.com/office/powerpoint/2010/main" val="3352751150"/>
              </p:ext>
            </p:extLst>
          </p:nvPr>
        </p:nvGraphicFramePr>
        <p:xfrm>
          <a:off x="303318" y="1083076"/>
          <a:ext cx="11585364" cy="5244811"/>
        </p:xfrm>
        <a:graphic>
          <a:graphicData uri="http://schemas.openxmlformats.org/drawingml/2006/table">
            <a:tbl>
              <a:tblPr/>
              <a:tblGrid>
                <a:gridCol w="551684">
                  <a:extLst>
                    <a:ext uri="{9D8B030D-6E8A-4147-A177-3AD203B41FA5}">
                      <a16:colId xmlns:a16="http://schemas.microsoft.com/office/drawing/2014/main" val="3566746986"/>
                    </a:ext>
                  </a:extLst>
                </a:gridCol>
                <a:gridCol w="551684">
                  <a:extLst>
                    <a:ext uri="{9D8B030D-6E8A-4147-A177-3AD203B41FA5}">
                      <a16:colId xmlns:a16="http://schemas.microsoft.com/office/drawing/2014/main" val="417011183"/>
                    </a:ext>
                  </a:extLst>
                </a:gridCol>
                <a:gridCol w="551684">
                  <a:extLst>
                    <a:ext uri="{9D8B030D-6E8A-4147-A177-3AD203B41FA5}">
                      <a16:colId xmlns:a16="http://schemas.microsoft.com/office/drawing/2014/main" val="3448790781"/>
                    </a:ext>
                  </a:extLst>
                </a:gridCol>
                <a:gridCol w="551684">
                  <a:extLst>
                    <a:ext uri="{9D8B030D-6E8A-4147-A177-3AD203B41FA5}">
                      <a16:colId xmlns:a16="http://schemas.microsoft.com/office/drawing/2014/main" val="1347808996"/>
                    </a:ext>
                  </a:extLst>
                </a:gridCol>
                <a:gridCol w="551684">
                  <a:extLst>
                    <a:ext uri="{9D8B030D-6E8A-4147-A177-3AD203B41FA5}">
                      <a16:colId xmlns:a16="http://schemas.microsoft.com/office/drawing/2014/main" val="3668102550"/>
                    </a:ext>
                  </a:extLst>
                </a:gridCol>
                <a:gridCol w="551684">
                  <a:extLst>
                    <a:ext uri="{9D8B030D-6E8A-4147-A177-3AD203B41FA5}">
                      <a16:colId xmlns:a16="http://schemas.microsoft.com/office/drawing/2014/main" val="656846861"/>
                    </a:ext>
                  </a:extLst>
                </a:gridCol>
                <a:gridCol w="551684">
                  <a:extLst>
                    <a:ext uri="{9D8B030D-6E8A-4147-A177-3AD203B41FA5}">
                      <a16:colId xmlns:a16="http://schemas.microsoft.com/office/drawing/2014/main" val="305257141"/>
                    </a:ext>
                  </a:extLst>
                </a:gridCol>
                <a:gridCol w="551684">
                  <a:extLst>
                    <a:ext uri="{9D8B030D-6E8A-4147-A177-3AD203B41FA5}">
                      <a16:colId xmlns:a16="http://schemas.microsoft.com/office/drawing/2014/main" val="3960890369"/>
                    </a:ext>
                  </a:extLst>
                </a:gridCol>
                <a:gridCol w="551684">
                  <a:extLst>
                    <a:ext uri="{9D8B030D-6E8A-4147-A177-3AD203B41FA5}">
                      <a16:colId xmlns:a16="http://schemas.microsoft.com/office/drawing/2014/main" val="121500898"/>
                    </a:ext>
                  </a:extLst>
                </a:gridCol>
                <a:gridCol w="551684">
                  <a:extLst>
                    <a:ext uri="{9D8B030D-6E8A-4147-A177-3AD203B41FA5}">
                      <a16:colId xmlns:a16="http://schemas.microsoft.com/office/drawing/2014/main" val="1949162161"/>
                    </a:ext>
                  </a:extLst>
                </a:gridCol>
                <a:gridCol w="551684">
                  <a:extLst>
                    <a:ext uri="{9D8B030D-6E8A-4147-A177-3AD203B41FA5}">
                      <a16:colId xmlns:a16="http://schemas.microsoft.com/office/drawing/2014/main" val="1315404890"/>
                    </a:ext>
                  </a:extLst>
                </a:gridCol>
                <a:gridCol w="551684">
                  <a:extLst>
                    <a:ext uri="{9D8B030D-6E8A-4147-A177-3AD203B41FA5}">
                      <a16:colId xmlns:a16="http://schemas.microsoft.com/office/drawing/2014/main" val="3666177679"/>
                    </a:ext>
                  </a:extLst>
                </a:gridCol>
                <a:gridCol w="551684">
                  <a:extLst>
                    <a:ext uri="{9D8B030D-6E8A-4147-A177-3AD203B41FA5}">
                      <a16:colId xmlns:a16="http://schemas.microsoft.com/office/drawing/2014/main" val="484803360"/>
                    </a:ext>
                  </a:extLst>
                </a:gridCol>
                <a:gridCol w="551684">
                  <a:extLst>
                    <a:ext uri="{9D8B030D-6E8A-4147-A177-3AD203B41FA5}">
                      <a16:colId xmlns:a16="http://schemas.microsoft.com/office/drawing/2014/main" val="1650423474"/>
                    </a:ext>
                  </a:extLst>
                </a:gridCol>
                <a:gridCol w="551684">
                  <a:extLst>
                    <a:ext uri="{9D8B030D-6E8A-4147-A177-3AD203B41FA5}">
                      <a16:colId xmlns:a16="http://schemas.microsoft.com/office/drawing/2014/main" val="1200168400"/>
                    </a:ext>
                  </a:extLst>
                </a:gridCol>
                <a:gridCol w="551684">
                  <a:extLst>
                    <a:ext uri="{9D8B030D-6E8A-4147-A177-3AD203B41FA5}">
                      <a16:colId xmlns:a16="http://schemas.microsoft.com/office/drawing/2014/main" val="4150981436"/>
                    </a:ext>
                  </a:extLst>
                </a:gridCol>
                <a:gridCol w="551684">
                  <a:extLst>
                    <a:ext uri="{9D8B030D-6E8A-4147-A177-3AD203B41FA5}">
                      <a16:colId xmlns:a16="http://schemas.microsoft.com/office/drawing/2014/main" val="1522933917"/>
                    </a:ext>
                  </a:extLst>
                </a:gridCol>
                <a:gridCol w="551684">
                  <a:extLst>
                    <a:ext uri="{9D8B030D-6E8A-4147-A177-3AD203B41FA5}">
                      <a16:colId xmlns:a16="http://schemas.microsoft.com/office/drawing/2014/main" val="4112295767"/>
                    </a:ext>
                  </a:extLst>
                </a:gridCol>
                <a:gridCol w="551684">
                  <a:extLst>
                    <a:ext uri="{9D8B030D-6E8A-4147-A177-3AD203B41FA5}">
                      <a16:colId xmlns:a16="http://schemas.microsoft.com/office/drawing/2014/main" val="2988096315"/>
                    </a:ext>
                  </a:extLst>
                </a:gridCol>
                <a:gridCol w="551684">
                  <a:extLst>
                    <a:ext uri="{9D8B030D-6E8A-4147-A177-3AD203B41FA5}">
                      <a16:colId xmlns:a16="http://schemas.microsoft.com/office/drawing/2014/main" val="3115271147"/>
                    </a:ext>
                  </a:extLst>
                </a:gridCol>
                <a:gridCol w="551684">
                  <a:extLst>
                    <a:ext uri="{9D8B030D-6E8A-4147-A177-3AD203B41FA5}">
                      <a16:colId xmlns:a16="http://schemas.microsoft.com/office/drawing/2014/main" val="3054526250"/>
                    </a:ext>
                  </a:extLst>
                </a:gridCol>
              </a:tblGrid>
              <a:tr h="255844">
                <a:tc gridSpan="21">
                  <a:txBody>
                    <a:bodyPr/>
                    <a:lstStyle/>
                    <a:p>
                      <a:r>
                        <a:rPr lang="ru-RU" sz="1000">
                          <a:latin typeface="Arial" panose="020B0604020202020204" pitchFamily="34" charset="0"/>
                          <a:cs typeface="Arial" panose="020B0604020202020204" pitchFamily="34" charset="0"/>
                        </a:rPr>
                        <a:t>Международные накопления в иностранных валютных резервах</a:t>
                      </a:r>
                    </a:p>
                  </a:txBody>
                  <a:tcPr marL="53065" marR="53065" marT="26533" marB="26533" anchor="ctr">
                    <a:solidFill>
                      <a:srgbClr val="F8F9FA"/>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46856459"/>
                  </a:ext>
                </a:extLst>
              </a:tr>
              <a:tr h="639611">
                <a:tc>
                  <a:txBody>
                    <a:bodyPr/>
                    <a:lstStyle/>
                    <a:p>
                      <a:pPr algn="ctr"/>
                      <a:r>
                        <a:rPr lang="ru-RU" sz="1000">
                          <a:effectLst/>
                          <a:latin typeface="Arial" panose="020B0604020202020204" pitchFamily="34" charset="0"/>
                          <a:cs typeface="Arial" panose="020B0604020202020204" pitchFamily="34" charset="0"/>
                        </a:rPr>
                        <a:t>Валюты</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1995</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1996</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1997</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1998</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1999</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2000</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2001</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2002</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2003</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2004</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2005</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2006</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2007</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2008</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2009</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2010</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2011</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2012</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2013</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a:effectLst/>
                          <a:latin typeface="Arial" panose="020B0604020202020204" pitchFamily="34" charset="0"/>
                          <a:cs typeface="Arial" panose="020B0604020202020204" pitchFamily="34" charset="0"/>
                        </a:rPr>
                        <a:t>2014</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656602128"/>
                  </a:ext>
                </a:extLst>
              </a:tr>
              <a:tr h="639611">
                <a:tc>
                  <a:txBody>
                    <a:bodyPr/>
                    <a:lstStyle/>
                    <a:p>
                      <a:pPr algn="ctr"/>
                      <a:r>
                        <a:rPr lang="en-US" sz="1000" u="none" strike="noStrike">
                          <a:solidFill>
                            <a:srgbClr val="0645AD"/>
                          </a:solidFill>
                          <a:effectLst/>
                          <a:latin typeface="Arial" panose="020B0604020202020204" pitchFamily="34" charset="0"/>
                          <a:cs typeface="Arial" panose="020B0604020202020204" pitchFamily="34" charset="0"/>
                          <a:hlinkClick r:id="rId2" tooltip="Доллар США"/>
                        </a:rPr>
                        <a:t>USD</a:t>
                      </a:r>
                      <a:endParaRPr lang="en-US"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ru-RU" sz="1000">
                          <a:effectLst/>
                          <a:latin typeface="Arial" panose="020B0604020202020204" pitchFamily="34" charset="0"/>
                          <a:cs typeface="Arial" panose="020B0604020202020204" pitchFamily="34" charset="0"/>
                        </a:rPr>
                        <a:t>59,0 %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62,1 %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65,2 %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69,3 %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70,9 %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70,5 %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70,7 %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66,5 %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65,8 %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65,9 %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66,4 %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65,7 %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64,1 %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64,1 %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62,1 %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61,8 %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62,3 %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61,1 %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61,0 %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63,1 %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92928423"/>
                  </a:ext>
                </a:extLst>
              </a:tr>
              <a:tr h="639611">
                <a:tc>
                  <a:txBody>
                    <a:bodyPr/>
                    <a:lstStyle/>
                    <a:p>
                      <a:pPr algn="ctr"/>
                      <a:r>
                        <a:rPr lang="en-US" sz="1000" u="none" strike="noStrike">
                          <a:solidFill>
                            <a:srgbClr val="0645AD"/>
                          </a:solidFill>
                          <a:effectLst/>
                          <a:latin typeface="Arial" panose="020B0604020202020204" pitchFamily="34" charset="0"/>
                          <a:cs typeface="Arial" panose="020B0604020202020204" pitchFamily="34" charset="0"/>
                          <a:hlinkClick r:id="rId3" tooltip="Евро"/>
                        </a:rPr>
                        <a:t>EUR</a:t>
                      </a:r>
                      <a:endParaRPr lang="en-US"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r>
                        <a:rPr lang="ru-RU" sz="1000">
                          <a:effectLst/>
                          <a:latin typeface="Arial" panose="020B0604020202020204" pitchFamily="34" charset="0"/>
                          <a:cs typeface="Arial" panose="020B0604020202020204" pitchFamily="34" charset="0"/>
                        </a:rPr>
                        <a:t>17,9 %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18,8 %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19,8 %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24,2 %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25,3 %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24,9 %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24,3 %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25,2 %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26,3 %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26,4 %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27,6 %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26,0 %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24,7 %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24,3 %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24,4 %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22,1 %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8139064"/>
                  </a:ext>
                </a:extLst>
              </a:tr>
              <a:tr h="639611">
                <a:tc>
                  <a:txBody>
                    <a:bodyPr/>
                    <a:lstStyle/>
                    <a:p>
                      <a:pPr algn="ctr"/>
                      <a:r>
                        <a:rPr lang="en-US" sz="1000" u="none" strike="noStrike">
                          <a:solidFill>
                            <a:srgbClr val="0645AD"/>
                          </a:solidFill>
                          <a:effectLst/>
                          <a:latin typeface="Arial" panose="020B0604020202020204" pitchFamily="34" charset="0"/>
                          <a:cs typeface="Arial" panose="020B0604020202020204" pitchFamily="34" charset="0"/>
                          <a:hlinkClick r:id="rId4" tooltip="Немецкая марка"/>
                        </a:rPr>
                        <a:t>DEM</a:t>
                      </a:r>
                      <a:endParaRPr lang="en-US"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ru-RU" sz="1000">
                          <a:effectLst/>
                          <a:latin typeface="Arial" panose="020B0604020202020204" pitchFamily="34" charset="0"/>
                          <a:cs typeface="Arial" panose="020B0604020202020204" pitchFamily="34" charset="0"/>
                        </a:rPr>
                        <a:t>15,8 %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14,7 %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14,5 %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13,8 %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extLst>
                  <a:ext uri="{0D108BD9-81ED-4DB2-BD59-A6C34878D82A}">
                    <a16:rowId xmlns:a16="http://schemas.microsoft.com/office/drawing/2014/main" val="1784328845"/>
                  </a:ext>
                </a:extLst>
              </a:tr>
              <a:tr h="447728">
                <a:tc>
                  <a:txBody>
                    <a:bodyPr/>
                    <a:lstStyle/>
                    <a:p>
                      <a:pPr algn="ctr"/>
                      <a:r>
                        <a:rPr lang="en-US" sz="1000" u="none" strike="noStrike">
                          <a:solidFill>
                            <a:srgbClr val="0645AD"/>
                          </a:solidFill>
                          <a:effectLst/>
                          <a:latin typeface="Arial" panose="020B0604020202020204" pitchFamily="34" charset="0"/>
                          <a:cs typeface="Arial" panose="020B0604020202020204" pitchFamily="34" charset="0"/>
                          <a:hlinkClick r:id="rId5" tooltip="Фунт стерлингов"/>
                        </a:rPr>
                        <a:t>GBP</a:t>
                      </a:r>
                      <a:endParaRPr lang="en-US"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ru-RU" sz="1000">
                          <a:effectLst/>
                          <a:latin typeface="Arial" panose="020B0604020202020204" pitchFamily="34" charset="0"/>
                          <a:cs typeface="Arial" panose="020B0604020202020204" pitchFamily="34" charset="0"/>
                        </a:rPr>
                        <a:t>2,1 %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2,6 %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2,6 %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3,6 %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4,2 %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4,7 %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4,0 %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4,3 %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4,0 %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4,0 %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20146478"/>
                  </a:ext>
                </a:extLst>
              </a:tr>
              <a:tr h="447728">
                <a:tc>
                  <a:txBody>
                    <a:bodyPr/>
                    <a:lstStyle/>
                    <a:p>
                      <a:pPr algn="ctr"/>
                      <a:r>
                        <a:rPr lang="en-US" sz="1000" u="none" strike="noStrike">
                          <a:solidFill>
                            <a:srgbClr val="0645AD"/>
                          </a:solidFill>
                          <a:effectLst/>
                          <a:latin typeface="Arial" panose="020B0604020202020204" pitchFamily="34" charset="0"/>
                          <a:cs typeface="Arial" panose="020B0604020202020204" pitchFamily="34" charset="0"/>
                          <a:hlinkClick r:id="rId6" tooltip="Японская иена"/>
                        </a:rPr>
                        <a:t>JPY</a:t>
                      </a:r>
                      <a:endParaRPr lang="en-US"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ru-RU" sz="1000">
                          <a:effectLst/>
                          <a:latin typeface="Arial" panose="020B0604020202020204" pitchFamily="34" charset="0"/>
                          <a:cs typeface="Arial" panose="020B0604020202020204" pitchFamily="34" charset="0"/>
                        </a:rPr>
                        <a:t>6,8 %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5,8 %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5,2 %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4,5 %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4,1 %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3,6 %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4,1 %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39526453"/>
                  </a:ext>
                </a:extLst>
              </a:tr>
              <a:tr h="447728">
                <a:tc>
                  <a:txBody>
                    <a:bodyPr/>
                    <a:lstStyle/>
                    <a:p>
                      <a:pPr algn="ctr"/>
                      <a:r>
                        <a:rPr lang="en-US" sz="1000" u="none" strike="noStrike">
                          <a:solidFill>
                            <a:srgbClr val="0645AD"/>
                          </a:solidFill>
                          <a:effectLst/>
                          <a:latin typeface="Arial" panose="020B0604020202020204" pitchFamily="34" charset="0"/>
                          <a:cs typeface="Arial" panose="020B0604020202020204" pitchFamily="34" charset="0"/>
                          <a:hlinkClick r:id="rId7" tooltip="Французский франк"/>
                        </a:rPr>
                        <a:t>FRF</a:t>
                      </a:r>
                      <a:endParaRPr lang="en-US"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ru-RU" sz="1000">
                          <a:effectLst/>
                          <a:latin typeface="Arial" panose="020B0604020202020204" pitchFamily="34" charset="0"/>
                          <a:cs typeface="Arial" panose="020B0604020202020204" pitchFamily="34" charset="0"/>
                        </a:rPr>
                        <a:t>2,4 %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1,6 %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tc>
                  <a:txBody>
                    <a:bodyPr/>
                    <a:lstStyle/>
                    <a:p>
                      <a:endParaRPr lang="ru-RU"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AAAAAA"/>
                    </a:solidFill>
                  </a:tcPr>
                </a:tc>
                <a:extLst>
                  <a:ext uri="{0D108BD9-81ED-4DB2-BD59-A6C34878D82A}">
                    <a16:rowId xmlns:a16="http://schemas.microsoft.com/office/drawing/2014/main" val="3170666118"/>
                  </a:ext>
                </a:extLst>
              </a:tr>
              <a:tr h="447728">
                <a:tc>
                  <a:txBody>
                    <a:bodyPr/>
                    <a:lstStyle/>
                    <a:p>
                      <a:pPr algn="ctr"/>
                      <a:r>
                        <a:rPr lang="en-US" sz="1000" u="none" strike="noStrike">
                          <a:solidFill>
                            <a:srgbClr val="0645AD"/>
                          </a:solidFill>
                          <a:effectLst/>
                          <a:latin typeface="Arial" panose="020B0604020202020204" pitchFamily="34" charset="0"/>
                          <a:cs typeface="Arial" panose="020B0604020202020204" pitchFamily="34" charset="0"/>
                          <a:hlinkClick r:id="rId8" tooltip="Швейцарский франк"/>
                        </a:rPr>
                        <a:t>CHF</a:t>
                      </a:r>
                      <a:endParaRPr lang="en-US" sz="1000">
                        <a:effectLst/>
                        <a:latin typeface="Arial" panose="020B0604020202020204" pitchFamily="34" charset="0"/>
                        <a:cs typeface="Arial" panose="020B0604020202020204" pitchFamily="34" charset="0"/>
                      </a:endParaRP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ru-RU" sz="1000">
                          <a:effectLst/>
                          <a:latin typeface="Arial" panose="020B0604020202020204" pitchFamily="34" charset="0"/>
                          <a:cs typeface="Arial" panose="020B0604020202020204" pitchFamily="34" charset="0"/>
                        </a:rPr>
                        <a:t>0,3 %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0,3 %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51343505"/>
                  </a:ext>
                </a:extLst>
              </a:tr>
              <a:tr h="639611">
                <a:tc>
                  <a:txBody>
                    <a:bodyPr/>
                    <a:lstStyle/>
                    <a:p>
                      <a:pPr algn="ctr"/>
                      <a:r>
                        <a:rPr lang="ru-RU" sz="1000">
                          <a:effectLst/>
                          <a:latin typeface="Arial" panose="020B0604020202020204" pitchFamily="34" charset="0"/>
                          <a:cs typeface="Arial" panose="020B0604020202020204" pitchFamily="34" charset="0"/>
                        </a:rPr>
                        <a:t>Прочие</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ru-RU" sz="1000">
                          <a:effectLst/>
                          <a:latin typeface="Arial" panose="020B0604020202020204" pitchFamily="34" charset="0"/>
                          <a:cs typeface="Arial" panose="020B0604020202020204" pitchFamily="34" charset="0"/>
                        </a:rPr>
                        <a:t>13,6 %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11,7 %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10,2 %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1,6 %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1,5 %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1,8 %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2,2 %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3,1 %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4,4 %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5,1 %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6,3 %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a:effectLst/>
                          <a:latin typeface="Arial" panose="020B0604020202020204" pitchFamily="34" charset="0"/>
                          <a:cs typeface="Arial" panose="020B0604020202020204" pitchFamily="34" charset="0"/>
                        </a:rPr>
                        <a:t>6,5 %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ru-RU" sz="1000" dirty="0">
                          <a:effectLst/>
                          <a:latin typeface="Arial" panose="020B0604020202020204" pitchFamily="34" charset="0"/>
                          <a:cs typeface="Arial" panose="020B0604020202020204" pitchFamily="34" charset="0"/>
                        </a:rPr>
                        <a:t>6,9 %</a:t>
                      </a:r>
                    </a:p>
                  </a:txBody>
                  <a:tcPr marL="53065" marR="53065" marT="26533" marB="26533"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77726217"/>
                  </a:ext>
                </a:extLst>
              </a:tr>
            </a:tbl>
          </a:graphicData>
        </a:graphic>
      </p:graphicFrame>
    </p:spTree>
    <p:extLst>
      <p:ext uri="{BB962C8B-B14F-4D97-AF65-F5344CB8AC3E}">
        <p14:creationId xmlns:p14="http://schemas.microsoft.com/office/powerpoint/2010/main" val="219195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D0AA069F-B9A6-4466-A557-FFC077340D4B}"/>
              </a:ext>
            </a:extLst>
          </p:cNvPr>
          <p:cNvGraphicFramePr>
            <a:graphicFrameLocks noGrp="1"/>
          </p:cNvGraphicFramePr>
          <p:nvPr>
            <p:extLst>
              <p:ext uri="{D42A27DB-BD31-4B8C-83A1-F6EECF244321}">
                <p14:modId xmlns:p14="http://schemas.microsoft.com/office/powerpoint/2010/main" val="2782193348"/>
              </p:ext>
            </p:extLst>
          </p:nvPr>
        </p:nvGraphicFramePr>
        <p:xfrm>
          <a:off x="582967" y="1313898"/>
          <a:ext cx="11026065" cy="5083217"/>
        </p:xfrm>
        <a:graphic>
          <a:graphicData uri="http://schemas.openxmlformats.org/drawingml/2006/table">
            <a:tbl>
              <a:tblPr/>
              <a:tblGrid>
                <a:gridCol w="2205213">
                  <a:extLst>
                    <a:ext uri="{9D8B030D-6E8A-4147-A177-3AD203B41FA5}">
                      <a16:colId xmlns:a16="http://schemas.microsoft.com/office/drawing/2014/main" val="2555935219"/>
                    </a:ext>
                  </a:extLst>
                </a:gridCol>
                <a:gridCol w="2205213">
                  <a:extLst>
                    <a:ext uri="{9D8B030D-6E8A-4147-A177-3AD203B41FA5}">
                      <a16:colId xmlns:a16="http://schemas.microsoft.com/office/drawing/2014/main" val="2809483459"/>
                    </a:ext>
                  </a:extLst>
                </a:gridCol>
                <a:gridCol w="2205213">
                  <a:extLst>
                    <a:ext uri="{9D8B030D-6E8A-4147-A177-3AD203B41FA5}">
                      <a16:colId xmlns:a16="http://schemas.microsoft.com/office/drawing/2014/main" val="501626517"/>
                    </a:ext>
                  </a:extLst>
                </a:gridCol>
                <a:gridCol w="2205213">
                  <a:extLst>
                    <a:ext uri="{9D8B030D-6E8A-4147-A177-3AD203B41FA5}">
                      <a16:colId xmlns:a16="http://schemas.microsoft.com/office/drawing/2014/main" val="3541249171"/>
                    </a:ext>
                  </a:extLst>
                </a:gridCol>
                <a:gridCol w="2205213">
                  <a:extLst>
                    <a:ext uri="{9D8B030D-6E8A-4147-A177-3AD203B41FA5}">
                      <a16:colId xmlns:a16="http://schemas.microsoft.com/office/drawing/2014/main" val="3909294376"/>
                    </a:ext>
                  </a:extLst>
                </a:gridCol>
              </a:tblGrid>
              <a:tr h="661479">
                <a:tc>
                  <a:txBody>
                    <a:bodyPr/>
                    <a:lstStyle/>
                    <a:p>
                      <a:pPr algn="ctr"/>
                      <a:r>
                        <a:rPr lang="ru-RU" sz="1000" b="1">
                          <a:effectLst/>
                          <a:latin typeface="Arial" panose="020B0604020202020204" pitchFamily="34" charset="0"/>
                          <a:cs typeface="Arial" panose="020B0604020202020204" pitchFamily="34" charset="0"/>
                        </a:rPr>
                        <a:t>№</a:t>
                      </a:r>
                      <a:endParaRPr lang="ru-RU" sz="1000">
                        <a:effectLst/>
                        <a:latin typeface="Arial" panose="020B0604020202020204" pitchFamily="34" charset="0"/>
                        <a:cs typeface="Arial" panose="020B0604020202020204" pitchFamily="34" charset="0"/>
                      </a:endParaRPr>
                    </a:p>
                  </a:txBody>
                  <a:tcPr marL="44859" marR="78504"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b="1">
                          <a:effectLst/>
                          <a:latin typeface="Arial" panose="020B0604020202020204" pitchFamily="34" charset="0"/>
                          <a:cs typeface="Arial" panose="020B0604020202020204" pitchFamily="34" charset="0"/>
                        </a:rPr>
                        <a:t>Страна</a:t>
                      </a:r>
                      <a:endParaRPr lang="ru-RU" sz="1000">
                        <a:effectLst/>
                        <a:latin typeface="Arial" panose="020B0604020202020204" pitchFamily="34" charset="0"/>
                        <a:cs typeface="Arial" panose="020B0604020202020204" pitchFamily="34" charset="0"/>
                      </a:endParaRPr>
                    </a:p>
                  </a:txBody>
                  <a:tcPr marL="44859" marR="78504"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b="1">
                          <a:effectLst/>
                          <a:latin typeface="Arial" panose="020B0604020202020204" pitchFamily="34" charset="0"/>
                          <a:cs typeface="Arial" panose="020B0604020202020204" pitchFamily="34" charset="0"/>
                        </a:rPr>
                        <a:t>ЗВР в млрд </a:t>
                      </a:r>
                      <a:r>
                        <a:rPr lang="en-US" sz="1000" b="1">
                          <a:effectLst/>
                          <a:latin typeface="Arial" panose="020B0604020202020204" pitchFamily="34" charset="0"/>
                          <a:cs typeface="Arial" panose="020B0604020202020204" pitchFamily="34" charset="0"/>
                        </a:rPr>
                        <a:t>USD</a:t>
                      </a:r>
                      <a:endParaRPr lang="en-US" sz="1000">
                        <a:effectLst/>
                        <a:latin typeface="Arial" panose="020B0604020202020204" pitchFamily="34" charset="0"/>
                        <a:cs typeface="Arial" panose="020B0604020202020204" pitchFamily="34" charset="0"/>
                      </a:endParaRPr>
                    </a:p>
                  </a:txBody>
                  <a:tcPr marL="44859" marR="78504"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b="1">
                          <a:effectLst/>
                          <a:latin typeface="Arial" panose="020B0604020202020204" pitchFamily="34" charset="0"/>
                          <a:cs typeface="Arial" panose="020B0604020202020204" pitchFamily="34" charset="0"/>
                        </a:rPr>
                        <a:t>Суммарный внешний долг в млрд USD</a:t>
                      </a:r>
                      <a:endParaRPr lang="ru-RU" sz="1000">
                        <a:effectLst/>
                        <a:latin typeface="Arial" panose="020B0604020202020204" pitchFamily="34" charset="0"/>
                        <a:cs typeface="Arial" panose="020B0604020202020204" pitchFamily="34" charset="0"/>
                      </a:endParaRPr>
                    </a:p>
                  </a:txBody>
                  <a:tcPr marL="44859" marR="78504"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ru-RU" sz="1000" b="1" dirty="0">
                          <a:effectLst/>
                          <a:latin typeface="Arial" panose="020B0604020202020204" pitchFamily="34" charset="0"/>
                          <a:cs typeface="Arial" panose="020B0604020202020204" pitchFamily="34" charset="0"/>
                        </a:rPr>
                        <a:t>Чистые международные резервы в млрд USD</a:t>
                      </a:r>
                      <a:endParaRPr lang="ru-RU" sz="1000" dirty="0">
                        <a:effectLst/>
                        <a:latin typeface="Arial" panose="020B0604020202020204" pitchFamily="34" charset="0"/>
                        <a:cs typeface="Arial" panose="020B0604020202020204" pitchFamily="34" charset="0"/>
                      </a:endParaRPr>
                    </a:p>
                  </a:txBody>
                  <a:tcPr marL="44859" marR="78504"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365994465"/>
                  </a:ext>
                </a:extLst>
              </a:tr>
              <a:tr h="355739">
                <a:tc>
                  <a:txBody>
                    <a:bodyPr/>
                    <a:lstStyle/>
                    <a:p>
                      <a:pPr algn="l"/>
                      <a:r>
                        <a:rPr lang="ru-RU" sz="1000">
                          <a:effectLst/>
                          <a:latin typeface="Arial" panose="020B0604020202020204" pitchFamily="34" charset="0"/>
                          <a:cs typeface="Arial" panose="020B0604020202020204" pitchFamily="34" charset="0"/>
                        </a:rPr>
                        <a:t>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2" tooltip="Китай"/>
                        </a:rPr>
                        <a:t>Китай</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3200,6 (сентябрь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3"/>
                        </a:rPr>
                        <a:t>[3]</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16250,63</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-13018,53 (август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79167623"/>
                  </a:ext>
                </a:extLst>
              </a:tr>
              <a:tr h="355739">
                <a:tc>
                  <a:txBody>
                    <a:bodyPr/>
                    <a:lstStyle/>
                    <a:p>
                      <a:pPr algn="l"/>
                      <a:r>
                        <a:rPr lang="ru-RU" sz="1000">
                          <a:effectLst/>
                          <a:latin typeface="Arial" panose="020B0604020202020204" pitchFamily="34" charset="0"/>
                          <a:cs typeface="Arial" panose="020B0604020202020204" pitchFamily="34" charset="0"/>
                        </a:rPr>
                        <a:t>2</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4" tooltip="Япония"/>
                        </a:rPr>
                        <a:t>Япония</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1409,3 (30 сентября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5"/>
                        </a:rPr>
                        <a:t>[4]</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13504,017</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-12079,717 (31 августа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72796182"/>
                  </a:ext>
                </a:extLst>
              </a:tr>
              <a:tr h="355739">
                <a:tc>
                  <a:txBody>
                    <a:bodyPr/>
                    <a:lstStyle/>
                    <a:p>
                      <a:pPr algn="l"/>
                      <a:r>
                        <a:rPr lang="ru-RU" sz="1000">
                          <a:effectLst/>
                          <a:latin typeface="Arial" panose="020B0604020202020204" pitchFamily="34" charset="0"/>
                          <a:cs typeface="Arial" panose="020B0604020202020204" pitchFamily="34" charset="0"/>
                        </a:rPr>
                        <a:t>-</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6" tooltip="Еврозона"/>
                        </a:rPr>
                        <a:t>Еврозона</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1194,5 (август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7"/>
                        </a:rPr>
                        <a:t>[5]</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14259,517</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-13203,017 (июль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35667120"/>
                  </a:ext>
                </a:extLst>
              </a:tr>
              <a:tr h="355739">
                <a:tc>
                  <a:txBody>
                    <a:bodyPr/>
                    <a:lstStyle/>
                    <a:p>
                      <a:pPr algn="l"/>
                      <a:r>
                        <a:rPr lang="ru-RU" sz="1000">
                          <a:effectLst/>
                          <a:latin typeface="Arial" panose="020B0604020202020204" pitchFamily="34" charset="0"/>
                          <a:cs typeface="Arial" panose="020B0604020202020204" pitchFamily="34" charset="0"/>
                        </a:rPr>
                        <a:t>3</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8" tooltip="Швейцария"/>
                        </a:rPr>
                        <a:t>Швейцария</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1095,7 (август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9"/>
                        </a:rPr>
                        <a:t>[6]</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1844,780</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-756,98 (июль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57748882"/>
                  </a:ext>
                </a:extLst>
              </a:tr>
              <a:tr h="355739">
                <a:tc>
                  <a:txBody>
                    <a:bodyPr/>
                    <a:lstStyle/>
                    <a:p>
                      <a:pPr algn="l"/>
                      <a:r>
                        <a:rPr lang="ru-RU" sz="1000">
                          <a:effectLst/>
                          <a:latin typeface="Arial" panose="020B0604020202020204" pitchFamily="34" charset="0"/>
                          <a:cs typeface="Arial" panose="020B0604020202020204" pitchFamily="34" charset="0"/>
                        </a:rPr>
                        <a:t>4</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10" tooltip="Индия"/>
                        </a:rPr>
                        <a:t>Индия</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638,6 (24 сентября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11"/>
                        </a:rPr>
                        <a:t>[7]</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7677,880</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-7060,98 (20 августа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16758556"/>
                  </a:ext>
                </a:extLst>
              </a:tr>
              <a:tr h="355739">
                <a:tc>
                  <a:txBody>
                    <a:bodyPr/>
                    <a:lstStyle/>
                    <a:p>
                      <a:pPr algn="l"/>
                      <a:r>
                        <a:rPr lang="ru-RU" sz="1000">
                          <a:effectLst/>
                          <a:latin typeface="Arial" panose="020B0604020202020204" pitchFamily="34" charset="0"/>
                          <a:cs typeface="Arial" panose="020B0604020202020204" pitchFamily="34" charset="0"/>
                        </a:rPr>
                        <a:t>5</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12" tooltip="Россия"/>
                        </a:rPr>
                        <a:t>Россия</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611,9 (1 октября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13"/>
                        </a:rPr>
                        <a:t>[8]</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14"/>
                        </a:rPr>
                        <a:t>[9]</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471,4</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149,4 (03 сентября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63170453"/>
                  </a:ext>
                </a:extLst>
              </a:tr>
              <a:tr h="508609">
                <a:tc>
                  <a:txBody>
                    <a:bodyPr/>
                    <a:lstStyle/>
                    <a:p>
                      <a:pPr algn="l"/>
                      <a:r>
                        <a:rPr lang="ru-RU" sz="1000">
                          <a:effectLst/>
                          <a:latin typeface="Arial" panose="020B0604020202020204" pitchFamily="34" charset="0"/>
                          <a:cs typeface="Arial" panose="020B0604020202020204" pitchFamily="34" charset="0"/>
                        </a:rPr>
                        <a:t>-</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15" tooltip="Китайская Республика (Тайвань)"/>
                        </a:rPr>
                        <a:t>Китайская Республика</a:t>
                      </a:r>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16" tooltip="Тайвань"/>
                        </a:rPr>
                        <a:t>Тайвань</a:t>
                      </a:r>
                      <a:r>
                        <a:rPr lang="ru-RU" sz="1000">
                          <a:effectLst/>
                          <a:latin typeface="Arial" panose="020B0604020202020204" pitchFamily="34" charset="0"/>
                          <a:cs typeface="Arial" panose="020B0604020202020204" pitchFamily="34" charset="0"/>
                        </a:rPr>
                        <a:t>)</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544,9 (сентябрь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17"/>
                        </a:rPr>
                        <a:t>[10]</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146,800</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396,3 (июль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48326018"/>
                  </a:ext>
                </a:extLst>
              </a:tr>
              <a:tr h="355739">
                <a:tc>
                  <a:txBody>
                    <a:bodyPr/>
                    <a:lstStyle/>
                    <a:p>
                      <a:pPr algn="l"/>
                      <a:r>
                        <a:rPr lang="ru-RU" sz="1000">
                          <a:effectLst/>
                          <a:latin typeface="Arial" panose="020B0604020202020204" pitchFamily="34" charset="0"/>
                          <a:cs typeface="Arial" panose="020B0604020202020204" pitchFamily="34" charset="0"/>
                        </a:rPr>
                        <a:t>-</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18" tooltip="Гонконг"/>
                        </a:rPr>
                        <a:t>Гонконг</a:t>
                      </a:r>
                      <a:r>
                        <a:rPr lang="ru-RU" sz="1000">
                          <a:effectLst/>
                          <a:latin typeface="Arial" panose="020B0604020202020204" pitchFamily="34" charset="0"/>
                          <a:cs typeface="Arial" panose="020B0604020202020204" pitchFamily="34" charset="0"/>
                        </a:rPr>
                        <a:t> ( </a:t>
                      </a:r>
                      <a:r>
                        <a:rPr lang="ru-RU" sz="1000" u="none" strike="noStrike">
                          <a:solidFill>
                            <a:srgbClr val="0645AD"/>
                          </a:solidFill>
                          <a:effectLst/>
                          <a:latin typeface="Arial" panose="020B0604020202020204" pitchFamily="34" charset="0"/>
                          <a:cs typeface="Arial" panose="020B0604020202020204" pitchFamily="34" charset="0"/>
                          <a:hlinkClick r:id="rId2" tooltip="Китай"/>
                        </a:rPr>
                        <a:t>Китай</a:t>
                      </a:r>
                      <a:r>
                        <a:rPr lang="ru-RU" sz="1000">
                          <a:effectLst/>
                          <a:latin typeface="Arial" panose="020B0604020202020204" pitchFamily="34" charset="0"/>
                          <a:cs typeface="Arial" panose="020B0604020202020204" pitchFamily="34" charset="0"/>
                        </a:rPr>
                        <a:t>)</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495,0 (сентябрь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19"/>
                        </a:rPr>
                        <a:t>[11]</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1630,590</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-1133,59 (август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10583190"/>
                  </a:ext>
                </a:extLst>
              </a:tr>
              <a:tr h="355739">
                <a:tc>
                  <a:txBody>
                    <a:bodyPr/>
                    <a:lstStyle/>
                    <a:p>
                      <a:pPr algn="l"/>
                      <a:r>
                        <a:rPr lang="ru-RU" sz="1000">
                          <a:effectLst/>
                          <a:latin typeface="Arial" panose="020B0604020202020204" pitchFamily="34" charset="0"/>
                          <a:cs typeface="Arial" panose="020B0604020202020204" pitchFamily="34" charset="0"/>
                        </a:rPr>
                        <a:t>6</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20" tooltip="Республика Корея"/>
                        </a:rPr>
                        <a:t>Республика Корея</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464,0 (сентябрь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21"/>
                        </a:rPr>
                        <a:t>[12]</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407,341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-56,559 (август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29567064"/>
                  </a:ext>
                </a:extLst>
              </a:tr>
              <a:tr h="355739">
                <a:tc>
                  <a:txBody>
                    <a:bodyPr/>
                    <a:lstStyle/>
                    <a:p>
                      <a:pPr algn="l"/>
                      <a:r>
                        <a:rPr lang="ru-RU" sz="1000">
                          <a:effectLst/>
                          <a:latin typeface="Arial" panose="020B0604020202020204" pitchFamily="34" charset="0"/>
                          <a:cs typeface="Arial" panose="020B0604020202020204" pitchFamily="34" charset="0"/>
                        </a:rPr>
                        <a:t>7</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22" tooltip="Саудовская Аравия"/>
                        </a:rPr>
                        <a:t>Саудовская Аравия</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441,5 (июль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7"/>
                        </a:rPr>
                        <a:t>[5]</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200,9</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248 (март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82538200"/>
                  </a:ext>
                </a:extLst>
              </a:tr>
              <a:tr h="355739">
                <a:tc>
                  <a:txBody>
                    <a:bodyPr/>
                    <a:lstStyle/>
                    <a:p>
                      <a:pPr algn="l"/>
                      <a:r>
                        <a:rPr lang="ru-RU" sz="1000">
                          <a:effectLst/>
                          <a:latin typeface="Arial" panose="020B0604020202020204" pitchFamily="34" charset="0"/>
                          <a:cs typeface="Arial" panose="020B0604020202020204" pitchFamily="34" charset="0"/>
                        </a:rPr>
                        <a:t>8</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23" tooltip="Сингапур"/>
                        </a:rPr>
                        <a:t>Сингапур</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416,8 (сентябрь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24"/>
                        </a:rPr>
                        <a:t>[13]</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1320,567</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-902,467 (август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3279642"/>
                  </a:ext>
                </a:extLst>
              </a:tr>
              <a:tr h="355739">
                <a:tc>
                  <a:txBody>
                    <a:bodyPr/>
                    <a:lstStyle/>
                    <a:p>
                      <a:pPr algn="l"/>
                      <a:r>
                        <a:rPr lang="ru-RU" sz="1000">
                          <a:effectLst/>
                          <a:latin typeface="Arial" panose="020B0604020202020204" pitchFamily="34" charset="0"/>
                          <a:cs typeface="Arial" panose="020B0604020202020204" pitchFamily="34" charset="0"/>
                        </a:rPr>
                        <a:t>9</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 </a:t>
                      </a:r>
                      <a:r>
                        <a:rPr lang="ru-RU" sz="1000" u="none" strike="noStrike">
                          <a:solidFill>
                            <a:srgbClr val="0645AD"/>
                          </a:solidFill>
                          <a:effectLst/>
                          <a:latin typeface="Arial" panose="020B0604020202020204" pitchFamily="34" charset="0"/>
                          <a:cs typeface="Arial" panose="020B0604020202020204" pitchFamily="34" charset="0"/>
                          <a:hlinkClick r:id="rId25" tooltip="Бразилия"/>
                        </a:rPr>
                        <a:t>Бразилия</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369,6 (4 октября 2021)</a:t>
                      </a:r>
                      <a:r>
                        <a:rPr lang="ru-RU" sz="1000" b="0" i="0" u="none" strike="noStrike" baseline="30000">
                          <a:solidFill>
                            <a:srgbClr val="0645AD"/>
                          </a:solidFill>
                          <a:effectLst/>
                          <a:latin typeface="Arial" panose="020B0604020202020204" pitchFamily="34" charset="0"/>
                          <a:cs typeface="Arial" panose="020B0604020202020204" pitchFamily="34" charset="0"/>
                          <a:hlinkClick r:id="rId26"/>
                        </a:rPr>
                        <a:t>[14]</a:t>
                      </a:r>
                      <a:endParaRPr lang="ru-RU" sz="1000">
                        <a:effectLst/>
                        <a:latin typeface="Arial" panose="020B0604020202020204" pitchFamily="34" charset="0"/>
                        <a:cs typeface="Arial" panose="020B0604020202020204" pitchFamily="34" charset="0"/>
                      </a:endParaRP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a:effectLst/>
                          <a:latin typeface="Arial" panose="020B0604020202020204" pitchFamily="34" charset="0"/>
                          <a:cs typeface="Arial" panose="020B0604020202020204" pitchFamily="34" charset="0"/>
                        </a:rPr>
                        <a:t>556,418</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a:r>
                        <a:rPr lang="ru-RU" sz="1000" dirty="0">
                          <a:effectLst/>
                          <a:latin typeface="Arial" panose="020B0604020202020204" pitchFamily="34" charset="0"/>
                          <a:cs typeface="Arial" panose="020B0604020202020204" pitchFamily="34" charset="0"/>
                        </a:rPr>
                        <a:t>-184,618 (3 сентября 2021)</a:t>
                      </a:r>
                    </a:p>
                  </a:txBody>
                  <a:tcPr marL="44859" marR="44859" marT="22430" marB="2243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78589540"/>
                  </a:ext>
                </a:extLst>
              </a:tr>
            </a:tbl>
          </a:graphicData>
        </a:graphic>
      </p:graphicFrame>
      <p:sp>
        <p:nvSpPr>
          <p:cNvPr id="5" name="Rectangle 29">
            <a:extLst>
              <a:ext uri="{FF2B5EF4-FFF2-40B4-BE49-F238E27FC236}">
                <a16:creationId xmlns:a16="http://schemas.microsoft.com/office/drawing/2014/main" id="{8F81F59A-15A7-4DFF-9E65-1C417F356CD5}"/>
              </a:ext>
            </a:extLst>
          </p:cNvPr>
          <p:cNvSpPr>
            <a:spLocks noChangeArrowheads="1"/>
          </p:cNvSpPr>
          <p:nvPr/>
        </p:nvSpPr>
        <p:spPr bwMode="auto">
          <a:xfrm>
            <a:off x="3516313" y="1720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33" name="TextBox 32">
            <a:extLst>
              <a:ext uri="{FF2B5EF4-FFF2-40B4-BE49-F238E27FC236}">
                <a16:creationId xmlns:a16="http://schemas.microsoft.com/office/drawing/2014/main" id="{31767F68-A5B8-49AE-BEBF-89E6BC1867E6}"/>
              </a:ext>
            </a:extLst>
          </p:cNvPr>
          <p:cNvSpPr txBox="1"/>
          <p:nvPr/>
        </p:nvSpPr>
        <p:spPr>
          <a:xfrm>
            <a:off x="2763174" y="124294"/>
            <a:ext cx="8467078" cy="523220"/>
          </a:xfrm>
          <a:prstGeom prst="rect">
            <a:avLst/>
          </a:prstGeom>
          <a:noFill/>
        </p:spPr>
        <p:txBody>
          <a:bodyPr wrap="square">
            <a:spAutoFit/>
          </a:bodyPr>
          <a:lstStyle/>
          <a:p>
            <a:pPr algn="l"/>
            <a:r>
              <a:rPr lang="ru-RU" sz="2800" b="1" i="0" dirty="0">
                <a:solidFill>
                  <a:schemeClr val="accent1"/>
                </a:solidFill>
                <a:effectLst/>
                <a:latin typeface="Arial" panose="020B0604020202020204" pitchFamily="34" charset="0"/>
                <a:cs typeface="Arial" panose="020B0604020202020204" pitchFamily="34" charset="0"/>
              </a:rPr>
              <a:t>Уровень международных резервов</a:t>
            </a:r>
          </a:p>
        </p:txBody>
      </p:sp>
    </p:spTree>
    <p:extLst>
      <p:ext uri="{BB962C8B-B14F-4D97-AF65-F5344CB8AC3E}">
        <p14:creationId xmlns:p14="http://schemas.microsoft.com/office/powerpoint/2010/main" val="316735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Каковы золотовалютные резервы национальных банков? :: Экономика и бизнес ::  AVA.MD">
            <a:extLst>
              <a:ext uri="{FF2B5EF4-FFF2-40B4-BE49-F238E27FC236}">
                <a16:creationId xmlns:a16="http://schemas.microsoft.com/office/drawing/2014/main" id="{DD4B0774-C85B-4BFA-AE57-2E929E8FBC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a:extLst>
              <a:ext uri="{FF2B5EF4-FFF2-40B4-BE49-F238E27FC236}">
                <a16:creationId xmlns:a16="http://schemas.microsoft.com/office/drawing/2014/main" id="{7AB4BE2C-07C4-44FD-BE97-232DCB40E49B}"/>
              </a:ext>
            </a:extLst>
          </p:cNvPr>
          <p:cNvPicPr>
            <a:picLocks noChangeAspect="1"/>
          </p:cNvPicPr>
          <p:nvPr/>
        </p:nvPicPr>
        <p:blipFill>
          <a:blip r:embed="rId2"/>
          <a:stretch>
            <a:fillRect/>
          </a:stretch>
        </p:blipFill>
        <p:spPr>
          <a:xfrm>
            <a:off x="6369727" y="3063536"/>
            <a:ext cx="5486400" cy="3086100"/>
          </a:xfrm>
          <a:prstGeom prst="rect">
            <a:avLst/>
          </a:prstGeom>
        </p:spPr>
      </p:pic>
      <p:sp>
        <p:nvSpPr>
          <p:cNvPr id="5" name="TextBox 4">
            <a:extLst>
              <a:ext uri="{FF2B5EF4-FFF2-40B4-BE49-F238E27FC236}">
                <a16:creationId xmlns:a16="http://schemas.microsoft.com/office/drawing/2014/main" id="{FD746517-54D8-4849-9DE0-904EAE957F16}"/>
              </a:ext>
            </a:extLst>
          </p:cNvPr>
          <p:cNvSpPr txBox="1"/>
          <p:nvPr/>
        </p:nvSpPr>
        <p:spPr>
          <a:xfrm>
            <a:off x="1402671" y="956939"/>
            <a:ext cx="993411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b="0" i="0" dirty="0">
                <a:effectLst/>
                <a:latin typeface="Arial" panose="020B0604020202020204" pitchFamily="34" charset="0"/>
                <a:cs typeface="Arial" panose="020B0604020202020204" pitchFamily="34" charset="0"/>
              </a:rPr>
              <a:t>Золотовалютные резервы Казахстана на конец августа текущего года составили 36,8 млрд долларов, увеличившись за месяц на 1,8 млрд долларов.</a:t>
            </a: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4ABBE6F-C88C-4F4B-A803-6711C550602E}"/>
              </a:ext>
            </a:extLst>
          </p:cNvPr>
          <p:cNvSpPr txBox="1"/>
          <p:nvPr/>
        </p:nvSpPr>
        <p:spPr>
          <a:xfrm>
            <a:off x="641412" y="2392382"/>
            <a:ext cx="6094520" cy="3693319"/>
          </a:xfrm>
          <a:prstGeom prst="rect">
            <a:avLst/>
          </a:prstGeom>
          <a:noFill/>
        </p:spPr>
        <p:txBody>
          <a:bodyPr wrap="square">
            <a:spAutoFit/>
          </a:bodyPr>
          <a:lstStyle/>
          <a:p>
            <a:pPr algn="just"/>
            <a:r>
              <a:rPr lang="ru-RU" b="0" i="0" dirty="0">
                <a:effectLst/>
                <a:latin typeface="Arial" panose="020B0604020202020204" pitchFamily="34" charset="0"/>
                <a:cs typeface="Arial" panose="020B0604020202020204" pitchFamily="34" charset="0"/>
              </a:rPr>
              <a:t>Портфель золота вырос на 134 млн долларов за счет приобретения драгоценного в рамках реализации приоритетного права, несмотря на снижение цены на золото на 0,8 процента до 1 814 долларов за унцию</a:t>
            </a:r>
            <a:r>
              <a:rPr lang="ru-RU" dirty="0">
                <a:latin typeface="Arial" panose="020B0604020202020204" pitchFamily="34" charset="0"/>
                <a:cs typeface="Arial" panose="020B0604020202020204" pitchFamily="34" charset="0"/>
              </a:rPr>
              <a:t>.</a:t>
            </a:r>
          </a:p>
          <a:p>
            <a:pPr algn="just"/>
            <a:r>
              <a:rPr lang="ru-RU" b="0" i="0" dirty="0">
                <a:effectLst/>
                <a:latin typeface="Arial" panose="020B0604020202020204" pitchFamily="34" charset="0"/>
                <a:cs typeface="Arial" panose="020B0604020202020204" pitchFamily="34" charset="0"/>
              </a:rPr>
              <a:t>Активы в свободно конвертируемой валюте выросли на 1,7 млрд долларов, преимущественно за счет поступления специальных прав заимствований от МВФ на сумму 1,6 млрд долларов и роста корреспондентских счетов и депозитов банков второго уровня в иностранной валюте.</a:t>
            </a:r>
          </a:p>
          <a:p>
            <a:pPr algn="just"/>
            <a:r>
              <a:rPr lang="ru-RU" b="0" i="0" dirty="0">
                <a:effectLst/>
                <a:latin typeface="Arial" panose="020B0604020202020204" pitchFamily="34" charset="0"/>
                <a:cs typeface="Arial" panose="020B0604020202020204" pitchFamily="34" charset="0"/>
              </a:rPr>
              <a:t>«Валовые международные резервы, включая активы </a:t>
            </a:r>
            <a:r>
              <a:rPr lang="ru-RU" b="0" i="0" dirty="0" err="1">
                <a:effectLst/>
                <a:latin typeface="Arial" panose="020B0604020202020204" pitchFamily="34" charset="0"/>
                <a:cs typeface="Arial" panose="020B0604020202020204" pitchFamily="34" charset="0"/>
              </a:rPr>
              <a:t>Нацфонда</a:t>
            </a:r>
            <a:r>
              <a:rPr lang="ru-RU" b="0" i="0" dirty="0">
                <a:effectLst/>
                <a:latin typeface="Arial" panose="020B0604020202020204" pitchFamily="34" charset="0"/>
                <a:cs typeface="Arial" panose="020B0604020202020204" pitchFamily="34" charset="0"/>
              </a:rPr>
              <a:t>, составили 93,7 млрд долларов, увеличившись за месяц на 1,8 млрд долларов»</a:t>
            </a:r>
          </a:p>
        </p:txBody>
      </p:sp>
      <p:sp>
        <p:nvSpPr>
          <p:cNvPr id="9" name="TextBox 8">
            <a:extLst>
              <a:ext uri="{FF2B5EF4-FFF2-40B4-BE49-F238E27FC236}">
                <a16:creationId xmlns:a16="http://schemas.microsoft.com/office/drawing/2014/main" id="{821383DB-07E9-4847-B816-A548A33C663C}"/>
              </a:ext>
            </a:extLst>
          </p:cNvPr>
          <p:cNvSpPr txBox="1"/>
          <p:nvPr/>
        </p:nvSpPr>
        <p:spPr>
          <a:xfrm>
            <a:off x="1930523" y="98142"/>
            <a:ext cx="8635754" cy="523220"/>
          </a:xfrm>
          <a:prstGeom prst="rect">
            <a:avLst/>
          </a:prstGeom>
          <a:noFill/>
        </p:spPr>
        <p:txBody>
          <a:bodyPr wrap="square">
            <a:spAutoFit/>
          </a:bodyPr>
          <a:lstStyle/>
          <a:p>
            <a:pPr algn="ctr"/>
            <a:r>
              <a:rPr lang="ru-RU" sz="2800" b="1" i="0" dirty="0">
                <a:solidFill>
                  <a:schemeClr val="accent1"/>
                </a:solidFill>
                <a:effectLst/>
                <a:latin typeface="Arial" panose="020B0604020202020204" pitchFamily="34" charset="0"/>
                <a:cs typeface="Arial" panose="020B0604020202020204" pitchFamily="34" charset="0"/>
              </a:rPr>
              <a:t>Золотовалютные резервы Казахстана </a:t>
            </a:r>
            <a:endParaRPr lang="ru-RU" sz="2800" b="1" dirty="0">
              <a:solidFill>
                <a:schemeClr val="accent1"/>
              </a:solidFill>
            </a:endParaRPr>
          </a:p>
        </p:txBody>
      </p:sp>
    </p:spTree>
    <p:extLst>
      <p:ext uri="{BB962C8B-B14F-4D97-AF65-F5344CB8AC3E}">
        <p14:creationId xmlns:p14="http://schemas.microsoft.com/office/powerpoint/2010/main" val="217713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214F53-2275-4CDD-A9EF-6A3850991D31}"/>
              </a:ext>
            </a:extLst>
          </p:cNvPr>
          <p:cNvSpPr txBox="1"/>
          <p:nvPr/>
        </p:nvSpPr>
        <p:spPr>
          <a:xfrm>
            <a:off x="406896" y="1660125"/>
            <a:ext cx="6451848" cy="4524315"/>
          </a:xfrm>
          <a:prstGeom prst="rect">
            <a:avLst/>
          </a:prstGeom>
          <a:noFill/>
        </p:spPr>
        <p:txBody>
          <a:bodyPr wrap="square">
            <a:spAutoFit/>
          </a:bodyPr>
          <a:lstStyle/>
          <a:p>
            <a:r>
              <a:rPr lang="ru-RU" b="0" i="0" dirty="0">
                <a:solidFill>
                  <a:srgbClr val="000000"/>
                </a:solidFill>
                <a:effectLst/>
                <a:latin typeface="Arial" panose="020B0604020202020204" pitchFamily="34" charset="0"/>
                <a:cs typeface="Arial" panose="020B0604020202020204" pitchFamily="34" charset="0"/>
              </a:rPr>
              <a:t>За год валовые международные резервы Казахстана увеличились на 12%. </a:t>
            </a:r>
          </a:p>
          <a:p>
            <a:r>
              <a:rPr lang="ru-RU" b="0" i="0" dirty="0">
                <a:solidFill>
                  <a:srgbClr val="000000"/>
                </a:solidFill>
                <a:effectLst/>
                <a:latin typeface="Arial" panose="020B0604020202020204" pitchFamily="34" charset="0"/>
                <a:cs typeface="Arial" panose="020B0604020202020204" pitchFamily="34" charset="0"/>
              </a:rPr>
              <a:t>По состоянию на конец апреля текущего года валовые международные резервы Казахстана увеличились на 11,9% по сравнению с аналогичным периодом прошлого года и составили 34,2 млрд долл. США, передает inbusiness.kz со ссылкой на портал finprom.kz. За месяц сумма выросла на 2%. Такое увеличение обусловлено ростом портфеля золота. </a:t>
            </a:r>
          </a:p>
          <a:p>
            <a:r>
              <a:rPr lang="ru-RU" b="0" i="0" dirty="0">
                <a:solidFill>
                  <a:srgbClr val="000000"/>
                </a:solidFill>
                <a:effectLst/>
                <a:latin typeface="Arial" panose="020B0604020202020204" pitchFamily="34" charset="0"/>
                <a:cs typeface="Arial" panose="020B0604020202020204" pitchFamily="34" charset="0"/>
              </a:rPr>
              <a:t>По сравнению с аналогичным периодом прошлого года показатель увеличился на 9,4% и составил в денежном выражении 22,8 млрд долл. США. С 2015 года НБ РК взял курс на покупку золота. Сейчас доля золота в резервах страны достигла 66,5%, в то время как пять лет назад она составляла всего 32,3%.</a:t>
            </a:r>
            <a:br>
              <a:rPr lang="ru-RU" dirty="0"/>
            </a:br>
            <a:endParaRPr lang="ru-RU" dirty="0"/>
          </a:p>
        </p:txBody>
      </p:sp>
      <p:pic>
        <p:nvPicPr>
          <p:cNvPr id="4" name="Рисунок 3">
            <a:extLst>
              <a:ext uri="{FF2B5EF4-FFF2-40B4-BE49-F238E27FC236}">
                <a16:creationId xmlns:a16="http://schemas.microsoft.com/office/drawing/2014/main" id="{0CF898EF-5C2A-46E2-ADE3-C279121CBB46}"/>
              </a:ext>
            </a:extLst>
          </p:cNvPr>
          <p:cNvPicPr>
            <a:picLocks noChangeAspect="1"/>
          </p:cNvPicPr>
          <p:nvPr/>
        </p:nvPicPr>
        <p:blipFill>
          <a:blip r:embed="rId2"/>
          <a:stretch>
            <a:fillRect/>
          </a:stretch>
        </p:blipFill>
        <p:spPr>
          <a:xfrm>
            <a:off x="7102137" y="3429000"/>
            <a:ext cx="4753989" cy="3086100"/>
          </a:xfrm>
          <a:prstGeom prst="rect">
            <a:avLst/>
          </a:prstGeom>
        </p:spPr>
      </p:pic>
      <p:sp>
        <p:nvSpPr>
          <p:cNvPr id="6" name="TextBox 5">
            <a:extLst>
              <a:ext uri="{FF2B5EF4-FFF2-40B4-BE49-F238E27FC236}">
                <a16:creationId xmlns:a16="http://schemas.microsoft.com/office/drawing/2014/main" id="{E8E7411A-912A-435F-A5ED-402AEC7F22DF}"/>
              </a:ext>
            </a:extLst>
          </p:cNvPr>
          <p:cNvSpPr txBox="1"/>
          <p:nvPr/>
        </p:nvSpPr>
        <p:spPr>
          <a:xfrm>
            <a:off x="2132859" y="445093"/>
            <a:ext cx="8156359" cy="523220"/>
          </a:xfrm>
          <a:prstGeom prst="rect">
            <a:avLst/>
          </a:prstGeom>
          <a:noFill/>
        </p:spPr>
        <p:txBody>
          <a:bodyPr wrap="square">
            <a:spAutoFit/>
          </a:bodyPr>
          <a:lstStyle/>
          <a:p>
            <a:pPr algn="ctr"/>
            <a:r>
              <a:rPr lang="ru-RU" sz="2800" b="1" i="0" dirty="0">
                <a:solidFill>
                  <a:schemeClr val="accent1"/>
                </a:solidFill>
                <a:effectLst/>
                <a:latin typeface="Arial" panose="020B0604020202020204" pitchFamily="34" charset="0"/>
                <a:cs typeface="Arial" panose="020B0604020202020204" pitchFamily="34" charset="0"/>
              </a:rPr>
              <a:t>Золотовалютные резервы Казахстана </a:t>
            </a:r>
            <a:endParaRPr lang="ru-RU" sz="2800" b="1" dirty="0">
              <a:solidFill>
                <a:schemeClr val="accent1"/>
              </a:solidFill>
            </a:endParaRPr>
          </a:p>
        </p:txBody>
      </p:sp>
    </p:spTree>
    <p:extLst>
      <p:ext uri="{BB962C8B-B14F-4D97-AF65-F5344CB8AC3E}">
        <p14:creationId xmlns:p14="http://schemas.microsoft.com/office/powerpoint/2010/main" val="6504413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1431</Words>
  <Application>Microsoft Office PowerPoint</Application>
  <PresentationFormat>Широкоэкранный</PresentationFormat>
  <Paragraphs>260</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Mechta User</dc:creator>
  <cp:lastModifiedBy>Mechta User</cp:lastModifiedBy>
  <cp:revision>21</cp:revision>
  <dcterms:created xsi:type="dcterms:W3CDTF">2021-10-12T12:12:22Z</dcterms:created>
  <dcterms:modified xsi:type="dcterms:W3CDTF">2021-10-12T12:50:49Z</dcterms:modified>
</cp:coreProperties>
</file>